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84" r:id="rId3"/>
    <p:sldId id="286" r:id="rId4"/>
    <p:sldId id="307" r:id="rId5"/>
    <p:sldId id="296" r:id="rId6"/>
    <p:sldId id="298" r:id="rId7"/>
    <p:sldId id="309" r:id="rId8"/>
    <p:sldId id="285" r:id="rId9"/>
    <p:sldId id="299" r:id="rId10"/>
    <p:sldId id="300" r:id="rId11"/>
    <p:sldId id="317" r:id="rId12"/>
    <p:sldId id="287" r:id="rId13"/>
    <p:sldId id="314" r:id="rId14"/>
    <p:sldId id="305" r:id="rId15"/>
    <p:sldId id="301" r:id="rId16"/>
    <p:sldId id="318" r:id="rId17"/>
    <p:sldId id="330" r:id="rId18"/>
    <p:sldId id="331" r:id="rId19"/>
    <p:sldId id="332" r:id="rId20"/>
    <p:sldId id="315" r:id="rId21"/>
    <p:sldId id="321" r:id="rId22"/>
    <p:sldId id="316" r:id="rId23"/>
    <p:sldId id="319" r:id="rId24"/>
    <p:sldId id="322" r:id="rId25"/>
    <p:sldId id="333" r:id="rId26"/>
    <p:sldId id="343" r:id="rId27"/>
    <p:sldId id="328" r:id="rId28"/>
    <p:sldId id="324" r:id="rId29"/>
    <p:sldId id="325" r:id="rId30"/>
    <p:sldId id="326" r:id="rId31"/>
    <p:sldId id="335" r:id="rId32"/>
    <p:sldId id="345" r:id="rId33"/>
    <p:sldId id="323" r:id="rId34"/>
    <p:sldId id="327" r:id="rId35"/>
    <p:sldId id="348" r:id="rId36"/>
    <p:sldId id="336" r:id="rId37"/>
    <p:sldId id="346" r:id="rId38"/>
    <p:sldId id="337" r:id="rId39"/>
    <p:sldId id="349" r:id="rId40"/>
    <p:sldId id="350" r:id="rId41"/>
    <p:sldId id="351" r:id="rId42"/>
    <p:sldId id="352" r:id="rId43"/>
    <p:sldId id="353" r:id="rId44"/>
    <p:sldId id="339" r:id="rId45"/>
    <p:sldId id="340" r:id="rId46"/>
    <p:sldId id="341" r:id="rId47"/>
    <p:sldId id="342" r:id="rId48"/>
    <p:sldId id="329" r:id="rId49"/>
    <p:sldId id="354" r:id="rId50"/>
    <p:sldId id="292" r:id="rId51"/>
    <p:sldId id="310" r:id="rId5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taa Yarramsetti" initials="HY" lastIdx="1" clrIdx="0">
    <p:extLst>
      <p:ext uri="{19B8F6BF-5375-455C-9EA6-DF929625EA0E}">
        <p15:presenceInfo xmlns:p15="http://schemas.microsoft.com/office/powerpoint/2012/main" userId="08c370aaa322ac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79" d="100"/>
          <a:sy n="79" d="100"/>
        </p:scale>
        <p:origin x="1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latin typeface="Times New Roman" panose="02020603050405020304" pitchFamily="18" charset="0"/>
                <a:cs typeface="Times New Roman" panose="02020603050405020304" pitchFamily="18" charset="0"/>
              </a:rPr>
              <a:t>Utterances</a:t>
            </a:r>
            <a:r>
              <a:rPr lang="en-IN" baseline="0" dirty="0">
                <a:latin typeface="Times New Roman" panose="02020603050405020304" pitchFamily="18" charset="0"/>
                <a:cs typeface="Times New Roman" panose="02020603050405020304" pitchFamily="18" charset="0"/>
              </a:rPr>
              <a:t> per Patient</a:t>
            </a:r>
            <a:endParaRPr lang="en-IN"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x!$B$1</c:f>
              <c:strCache>
                <c:ptCount val="1"/>
                <c:pt idx="0">
                  <c:v>Count</c:v>
                </c:pt>
              </c:strCache>
            </c:strRef>
          </c:tx>
          <c:spPr>
            <a:solidFill>
              <a:schemeClr val="accent1"/>
            </a:solidFill>
            <a:ln>
              <a:noFill/>
            </a:ln>
            <a:effectLst/>
          </c:spPr>
          <c:invertIfNegative val="0"/>
          <c:cat>
            <c:strRef>
              <c:f>x!$A$2:$A$16</c:f>
              <c:strCache>
                <c:ptCount val="15"/>
                <c:pt idx="0">
                  <c:v>FC02</c:v>
                </c:pt>
                <c:pt idx="1">
                  <c:v>MC01</c:v>
                </c:pt>
                <c:pt idx="2">
                  <c:v>MC04</c:v>
                </c:pt>
                <c:pt idx="3">
                  <c:v>FC03</c:v>
                </c:pt>
                <c:pt idx="4">
                  <c:v>MC03</c:v>
                </c:pt>
                <c:pt idx="5">
                  <c:v>MC02</c:v>
                </c:pt>
                <c:pt idx="6">
                  <c:v>F03</c:v>
                </c:pt>
                <c:pt idx="7">
                  <c:v>M05</c:v>
                </c:pt>
                <c:pt idx="8">
                  <c:v>F04</c:v>
                </c:pt>
                <c:pt idx="9">
                  <c:v>M04</c:v>
                </c:pt>
                <c:pt idx="10">
                  <c:v>M03</c:v>
                </c:pt>
                <c:pt idx="11">
                  <c:v>M02</c:v>
                </c:pt>
                <c:pt idx="12">
                  <c:v>M01</c:v>
                </c:pt>
                <c:pt idx="13">
                  <c:v>FC01</c:v>
                </c:pt>
                <c:pt idx="14">
                  <c:v>F01</c:v>
                </c:pt>
              </c:strCache>
            </c:strRef>
          </c:cat>
          <c:val>
            <c:numRef>
              <c:f>x!$B$2:$B$16</c:f>
              <c:numCache>
                <c:formatCode>General</c:formatCode>
                <c:ptCount val="15"/>
                <c:pt idx="0">
                  <c:v>1245</c:v>
                </c:pt>
                <c:pt idx="1">
                  <c:v>1094</c:v>
                </c:pt>
                <c:pt idx="2">
                  <c:v>1011</c:v>
                </c:pt>
                <c:pt idx="3">
                  <c:v>980</c:v>
                </c:pt>
                <c:pt idx="4">
                  <c:v>886</c:v>
                </c:pt>
                <c:pt idx="5">
                  <c:v>690</c:v>
                </c:pt>
                <c:pt idx="6">
                  <c:v>560</c:v>
                </c:pt>
                <c:pt idx="7">
                  <c:v>512</c:v>
                </c:pt>
                <c:pt idx="8">
                  <c:v>441</c:v>
                </c:pt>
                <c:pt idx="9">
                  <c:v>414</c:v>
                </c:pt>
                <c:pt idx="10">
                  <c:v>413</c:v>
                </c:pt>
                <c:pt idx="11">
                  <c:v>400</c:v>
                </c:pt>
                <c:pt idx="12">
                  <c:v>382</c:v>
                </c:pt>
                <c:pt idx="13">
                  <c:v>161</c:v>
                </c:pt>
                <c:pt idx="14">
                  <c:v>129</c:v>
                </c:pt>
              </c:numCache>
            </c:numRef>
          </c:val>
          <c:extLst>
            <c:ext xmlns:c16="http://schemas.microsoft.com/office/drawing/2014/chart" uri="{C3380CC4-5D6E-409C-BE32-E72D297353CC}">
              <c16:uniqueId val="{00000000-5C80-406D-8685-5A1B11F65C33}"/>
            </c:ext>
          </c:extLst>
        </c:ser>
        <c:dLbls>
          <c:showLegendKey val="0"/>
          <c:showVal val="0"/>
          <c:showCatName val="0"/>
          <c:showSerName val="0"/>
          <c:showPercent val="0"/>
          <c:showBubbleSize val="0"/>
        </c:dLbls>
        <c:gapWidth val="219"/>
        <c:overlap val="-27"/>
        <c:axId val="1339824751"/>
        <c:axId val="1339841391"/>
      </c:barChart>
      <c:catAx>
        <c:axId val="1339824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39841391"/>
        <c:crosses val="autoZero"/>
        <c:auto val="1"/>
        <c:lblAlgn val="ctr"/>
        <c:lblOffset val="100"/>
        <c:noMultiLvlLbl val="0"/>
      </c:catAx>
      <c:valAx>
        <c:axId val="1339841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398247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IN"/>
              <a:t>Utterance Types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Sheet1!$B$10</c:f>
              <c:strCache>
                <c:ptCount val="1"/>
                <c:pt idx="0">
                  <c:v>Count</c:v>
                </c:pt>
              </c:strCache>
            </c:strRef>
          </c:tx>
          <c:spPr>
            <a:solidFill>
              <a:schemeClr val="accent1"/>
            </a:solidFill>
            <a:ln>
              <a:noFill/>
            </a:ln>
            <a:effectLst/>
          </c:spPr>
          <c:invertIfNegative val="0"/>
          <c:cat>
            <c:strRef>
              <c:f>Sheet1!$A$11:$A$13</c:f>
              <c:strCache>
                <c:ptCount val="3"/>
                <c:pt idx="0">
                  <c:v>Sounds</c:v>
                </c:pt>
                <c:pt idx="1">
                  <c:v>Words</c:v>
                </c:pt>
                <c:pt idx="2">
                  <c:v>Sentences</c:v>
                </c:pt>
              </c:strCache>
            </c:strRef>
          </c:cat>
          <c:val>
            <c:numRef>
              <c:f>Sheet1!$B$11:$B$13</c:f>
              <c:numCache>
                <c:formatCode>General</c:formatCode>
                <c:ptCount val="3"/>
                <c:pt idx="0">
                  <c:v>296</c:v>
                </c:pt>
                <c:pt idx="1">
                  <c:v>6778</c:v>
                </c:pt>
                <c:pt idx="2">
                  <c:v>2420</c:v>
                </c:pt>
              </c:numCache>
            </c:numRef>
          </c:val>
          <c:extLst>
            <c:ext xmlns:c16="http://schemas.microsoft.com/office/drawing/2014/chart" uri="{C3380CC4-5D6E-409C-BE32-E72D297353CC}">
              <c16:uniqueId val="{00000000-D521-4FC2-A8DF-B3404F0D778C}"/>
            </c:ext>
          </c:extLst>
        </c:ser>
        <c:dLbls>
          <c:showLegendKey val="0"/>
          <c:showVal val="0"/>
          <c:showCatName val="0"/>
          <c:showSerName val="0"/>
          <c:showPercent val="0"/>
          <c:showBubbleSize val="0"/>
        </c:dLbls>
        <c:gapWidth val="219"/>
        <c:overlap val="-27"/>
        <c:axId val="513153311"/>
        <c:axId val="513162047"/>
      </c:barChart>
      <c:catAx>
        <c:axId val="513153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13162047"/>
        <c:crosses val="autoZero"/>
        <c:auto val="1"/>
        <c:lblAlgn val="ctr"/>
        <c:lblOffset val="100"/>
        <c:noMultiLvlLbl val="0"/>
      </c:catAx>
      <c:valAx>
        <c:axId val="513162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13153311"/>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EE22B-97BE-4C02-A017-59D9727A184D}" type="datetimeFigureOut">
              <a:rPr lang="en-IN" smtClean="0"/>
              <a:t>28-04-2023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E22BE-DBE2-4C38-8FB7-3B7EE4CF019B}" type="slidenum">
              <a:rPr lang="en-IN" smtClean="0"/>
              <a:t>‹#›</a:t>
            </a:fld>
            <a:endParaRPr lang="en-IN"/>
          </a:p>
        </p:txBody>
      </p:sp>
    </p:spTree>
    <p:extLst>
      <p:ext uri="{BB962C8B-B14F-4D97-AF65-F5344CB8AC3E}">
        <p14:creationId xmlns:p14="http://schemas.microsoft.com/office/powerpoint/2010/main" val="233240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b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5583235"/>
            <a:ext cx="12170833" cy="128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8"/>
          <p:cNvSpPr>
            <a:spLocks noChangeArrowheads="1"/>
          </p:cNvSpPr>
          <p:nvPr/>
        </p:nvSpPr>
        <p:spPr bwMode="auto">
          <a:xfrm>
            <a:off x="0" y="0"/>
            <a:ext cx="12192000" cy="1752600"/>
          </a:xfrm>
          <a:prstGeom prst="rect">
            <a:avLst/>
          </a:prstGeom>
          <a:solidFill>
            <a:srgbClr val="335295"/>
          </a:solidFill>
          <a:ln w="9525">
            <a:noFill/>
            <a:miter lim="800000"/>
            <a:headEnd/>
            <a:tailEnd/>
          </a:ln>
        </p:spPr>
        <p:txBody>
          <a:bodyPr wrap="none" anchor="ctr"/>
          <a:lstStyle/>
          <a:p>
            <a:pPr>
              <a:defRPr/>
            </a:pPr>
            <a:endParaRPr lang="en-US" sz="1800">
              <a:latin typeface="Arial" charset="0"/>
              <a:cs typeface="+mn-cs"/>
            </a:endParaRPr>
          </a:p>
        </p:txBody>
      </p:sp>
      <p:sp>
        <p:nvSpPr>
          <p:cNvPr id="5122" name="Rectangle 2"/>
          <p:cNvSpPr>
            <a:spLocks noGrp="1" noChangeArrowheads="1"/>
          </p:cNvSpPr>
          <p:nvPr>
            <p:ph type="ctrTitle"/>
          </p:nvPr>
        </p:nvSpPr>
        <p:spPr>
          <a:xfrm>
            <a:off x="914400" y="2286000"/>
            <a:ext cx="10363200" cy="1143000"/>
          </a:xfrm>
        </p:spPr>
        <p:txBody>
          <a:bodyPr/>
          <a:lstStyle>
            <a:lvl1pPr>
              <a:defRPr>
                <a:solidFill>
                  <a:srgbClr val="1B57B5"/>
                </a:solidFill>
                <a:latin typeface="Arial" panose="020B0604020202020204" pitchFamily="34" charset="0"/>
                <a:cs typeface="Arial" panose="020B0604020202020204" pitchFamily="34" charset="0"/>
              </a:defRPr>
            </a:lvl1pPr>
          </a:lstStyle>
          <a:p>
            <a:r>
              <a:rPr lang="en-US"/>
              <a:t>Click to edit Master title style</a:t>
            </a:r>
          </a:p>
        </p:txBody>
      </p:sp>
      <p:sp>
        <p:nvSpPr>
          <p:cNvPr id="5123" name="Rectangle 3"/>
          <p:cNvSpPr>
            <a:spLocks noGrp="1" noChangeArrowheads="1"/>
          </p:cNvSpPr>
          <p:nvPr>
            <p:ph type="subTitle" idx="1"/>
          </p:nvPr>
        </p:nvSpPr>
        <p:spPr>
          <a:xfrm>
            <a:off x="1828800" y="3810000"/>
            <a:ext cx="8534400" cy="1752600"/>
          </a:xfrm>
        </p:spPr>
        <p:txBody>
          <a:bodyPr/>
          <a:lstStyle>
            <a:lvl1pPr marL="0" indent="0" algn="ctr">
              <a:buFontTx/>
              <a:buNone/>
              <a:defRPr>
                <a:solidFill>
                  <a:schemeClr val="bg2"/>
                </a:solidFill>
                <a:latin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1118470999"/>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609600" y="1066800"/>
            <a:ext cx="10972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74638"/>
            <a:ext cx="10972800" cy="792162"/>
          </a:xfrm>
        </p:spPr>
        <p:txBody>
          <a:bodyPr/>
          <a:lstStyle>
            <a:lvl1pPr>
              <a:defRPr sz="32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609600" y="1219203"/>
            <a:ext cx="10972800" cy="4906963"/>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3826493"/>
      </p:ext>
    </p:extLst>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fld id="{E8BEB4D1-B394-4CF3-AC9E-1AD580BA4058}" type="datetimeFigureOut">
              <a:rPr lang="en-IN" smtClean="0"/>
              <a:t>28-04-2023</a:t>
            </a:fld>
            <a:endParaRPr lang="en-IN"/>
          </a:p>
        </p:txBody>
      </p:sp>
      <p:sp>
        <p:nvSpPr>
          <p:cNvPr id="3"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endParaRPr lang="en-IN"/>
          </a:p>
        </p:txBody>
      </p:sp>
      <p:sp>
        <p:nvSpPr>
          <p:cNvPr id="4" name="Rectangle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fld id="{DDE036B1-D17E-4446-909F-91B002BF060A}" type="slidenum">
              <a:rPr lang="en-IN" smtClean="0"/>
              <a:t>‹#›</a:t>
            </a:fld>
            <a:endParaRPr lang="en-IN"/>
          </a:p>
        </p:txBody>
      </p:sp>
    </p:spTree>
    <p:extLst>
      <p:ext uri="{BB962C8B-B14F-4D97-AF65-F5344CB8AC3E}">
        <p14:creationId xmlns:p14="http://schemas.microsoft.com/office/powerpoint/2010/main" val="487237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1" descr="b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 y="5568727"/>
            <a:ext cx="12189884" cy="12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2" name="Rectangle 3"/>
          <p:cNvSpPr>
            <a:spLocks noGrp="1" noChangeArrowheads="1"/>
          </p:cNvSpPr>
          <p:nvPr>
            <p:ph type="body" idx="1"/>
          </p:nvPr>
        </p:nvSpPr>
        <p:spPr bwMode="auto">
          <a:xfrm>
            <a:off x="609600" y="1447800"/>
            <a:ext cx="109728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Oval 4"/>
          <p:cNvSpPr>
            <a:spLocks noChangeArrowheads="1"/>
          </p:cNvSpPr>
          <p:nvPr/>
        </p:nvSpPr>
        <p:spPr bwMode="auto">
          <a:xfrm>
            <a:off x="0" y="6213364"/>
            <a:ext cx="914400" cy="304800"/>
          </a:xfrm>
          <a:prstGeom prst="ellipse">
            <a:avLst/>
          </a:prstGeom>
          <a:solidFill>
            <a:schemeClr val="bg1"/>
          </a:solidFill>
          <a:ln w="25400" algn="ctr">
            <a:solidFill>
              <a:schemeClr val="bg1"/>
            </a:solidFill>
            <a:round/>
            <a:headEnd/>
            <a:tailEnd/>
          </a:ln>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fld id="{68F38F93-EFB2-4D8E-B34E-D4180BE42A95}" type="slidenum">
              <a:rPr lang="en-US" altLang="en-US" sz="1600" b="1">
                <a:solidFill>
                  <a:schemeClr val="accent2"/>
                </a:solidFill>
                <a:latin typeface="Calibri" panose="020F0502020204030204" pitchFamily="34" charset="0"/>
              </a:rPr>
              <a:pPr algn="ctr"/>
              <a:t>‹#›</a:t>
            </a:fld>
            <a:endParaRPr lang="en-US" altLang="en-US" sz="1800" b="1"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1266893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wipe dir="d"/>
  </p:transition>
  <p:txStyles>
    <p:title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rgbClr val="0000FF"/>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har char="–"/>
        <a:defRPr sz="2400">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har char="•"/>
        <a:defRPr sz="2000">
          <a:solidFill>
            <a:srgbClr val="1B57B5"/>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4.wav"/><Relationship Id="rId7" Type="http://schemas.openxmlformats.org/officeDocument/2006/relationships/image" Target="../media/image7.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6.wav"/><Relationship Id="rId7"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5" Type="http://schemas.microsoft.com/office/2007/relationships/media" Target="../media/media7.wav"/><Relationship Id="rId4" Type="http://schemas.openxmlformats.org/officeDocument/2006/relationships/audio" Target="../media/media6.wav"/></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9.wav"/><Relationship Id="rId7"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audio" Target="../media/media10.wav"/><Relationship Id="rId5" Type="http://schemas.microsoft.com/office/2007/relationships/media" Target="../media/media10.wav"/><Relationship Id="rId4" Type="http://schemas.openxmlformats.org/officeDocument/2006/relationships/audio" Target="../media/media9.wav"/></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A738-59D1-4832-9207-B7C8C2FAC1F9}"/>
              </a:ext>
            </a:extLst>
          </p:cNvPr>
          <p:cNvSpPr>
            <a:spLocks noGrp="1"/>
          </p:cNvSpPr>
          <p:nvPr>
            <p:ph type="ctrTitle"/>
          </p:nvPr>
        </p:nvSpPr>
        <p:spPr>
          <a:xfrm>
            <a:off x="914400" y="1905000"/>
            <a:ext cx="10363200" cy="1143000"/>
          </a:xfrm>
        </p:spPr>
        <p:txBody>
          <a:bodyPr/>
          <a:lstStyle/>
          <a:p>
            <a:r>
              <a:rPr lang="en-IN" dirty="0">
                <a:latin typeface="Times New Roman" panose="02020603050405020304" pitchFamily="18" charset="0"/>
                <a:cs typeface="Times New Roman" panose="02020603050405020304" pitchFamily="18" charset="0"/>
              </a:rPr>
              <a:t>Enhancing Slurred Speech: A Deep Learning Approach</a:t>
            </a:r>
          </a:p>
        </p:txBody>
      </p:sp>
      <p:sp>
        <p:nvSpPr>
          <p:cNvPr id="3" name="Subtitle 2">
            <a:extLst>
              <a:ext uri="{FF2B5EF4-FFF2-40B4-BE49-F238E27FC236}">
                <a16:creationId xmlns:a16="http://schemas.microsoft.com/office/drawing/2014/main" id="{F1AE5FD2-E780-4BCA-9AAF-6DAA9A6943C1}"/>
              </a:ext>
            </a:extLst>
          </p:cNvPr>
          <p:cNvSpPr>
            <a:spLocks noGrp="1"/>
          </p:cNvSpPr>
          <p:nvPr>
            <p:ph type="subTitle" idx="1"/>
          </p:nvPr>
        </p:nvSpPr>
        <p:spPr>
          <a:xfrm>
            <a:off x="1828800" y="3429000"/>
            <a:ext cx="8534400" cy="1752600"/>
          </a:xfrm>
        </p:spPr>
        <p:txBody>
          <a:bodyPr/>
          <a:lstStyle/>
          <a:p>
            <a:r>
              <a:rPr lang="en-IN" dirty="0">
                <a:latin typeface="Times New Roman" panose="02020603050405020304" pitchFamily="18" charset="0"/>
                <a:cs typeface="Times New Roman" panose="02020603050405020304" pitchFamily="18" charset="0"/>
              </a:rPr>
              <a:t>By</a:t>
            </a:r>
          </a:p>
          <a:p>
            <a:r>
              <a:rPr lang="en-IN" dirty="0">
                <a:latin typeface="Times New Roman" panose="02020603050405020304" pitchFamily="18" charset="0"/>
                <a:cs typeface="Times New Roman" panose="02020603050405020304" pitchFamily="18" charset="0"/>
              </a:rPr>
              <a:t>Harshitaa Yarramsetti, Sri Kavya Hariharan</a:t>
            </a:r>
          </a:p>
          <a:p>
            <a:r>
              <a:rPr lang="en-IN" dirty="0">
                <a:latin typeface="Times New Roman" panose="02020603050405020304" pitchFamily="18" charset="0"/>
                <a:cs typeface="Times New Roman" panose="02020603050405020304" pitchFamily="18" charset="0"/>
              </a:rPr>
              <a:t>Reg. No: 195002048, 195002116</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Guided by Prof. A. </a:t>
            </a:r>
            <a:r>
              <a:rPr lang="en-IN" dirty="0" err="1">
                <a:latin typeface="Times New Roman" panose="02020603050405020304" pitchFamily="18" charset="0"/>
                <a:cs typeface="Times New Roman" panose="02020603050405020304" pitchFamily="18" charset="0"/>
              </a:rPr>
              <a:t>Shahina</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5222551"/>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7B13-1D52-1D64-DA90-0C852C4709E3}"/>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B2F78E66-005B-36D6-379E-0A8CDA6724B6}"/>
              </a:ext>
            </a:extLst>
          </p:cNvPr>
          <p:cNvSpPr>
            <a:spLocks noGrp="1"/>
          </p:cNvSpPr>
          <p:nvPr>
            <p:ph idx="1"/>
          </p:nvPr>
        </p:nvSpPr>
        <p:spPr/>
        <p:txBody>
          <a:bodyPr/>
          <a:lstStyle/>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The main objective of the study is to make the source speaker's speech sound natural and similar to that of the target speaker by maintaining the linguistic content and the prosody of the original speech. </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Additionally, it tries to capture the different minute variances in slurred speech and enhance them in a fine-grained manner and thereby achieve a lower word error rate.</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Generalize over sequences of dysarthric speech for different speakers</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9239777"/>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140414"/>
            <a:ext cx="10972800" cy="792162"/>
          </a:xfrm>
        </p:spPr>
        <p:txBody>
          <a:bodyPr/>
          <a:lstStyle/>
          <a:p>
            <a:r>
              <a:rPr lang="en-IN" dirty="0">
                <a:latin typeface="Times New Roman" panose="02020603050405020304" pitchFamily="18" charset="0"/>
                <a:cs typeface="Times New Roman" panose="02020603050405020304" pitchFamily="18" charset="0"/>
              </a:rPr>
              <a:t>Existing SOTA ASR drawback – Whisper Inferencing</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6658D20-6E1D-0D17-B5DE-26ED647B6353}"/>
              </a:ext>
            </a:extLst>
          </p:cNvPr>
          <p:cNvPicPr>
            <a:picLocks noChangeAspect="1"/>
          </p:cNvPicPr>
          <p:nvPr/>
        </p:nvPicPr>
        <p:blipFill rotWithShape="1">
          <a:blip r:embed="rId6"/>
          <a:srcRect r="60591"/>
          <a:stretch/>
        </p:blipFill>
        <p:spPr>
          <a:xfrm>
            <a:off x="1007087" y="3410125"/>
            <a:ext cx="3464246" cy="1149350"/>
          </a:xfrm>
          <a:prstGeom prst="rect">
            <a:avLst/>
          </a:prstGeom>
        </p:spPr>
      </p:pic>
      <p:pic>
        <p:nvPicPr>
          <p:cNvPr id="5" name="Picture 4">
            <a:extLst>
              <a:ext uri="{FF2B5EF4-FFF2-40B4-BE49-F238E27FC236}">
                <a16:creationId xmlns:a16="http://schemas.microsoft.com/office/drawing/2014/main" id="{CB214F52-9A49-8D90-08BF-B8E644182D68}"/>
              </a:ext>
            </a:extLst>
          </p:cNvPr>
          <p:cNvPicPr>
            <a:picLocks noChangeAspect="1"/>
          </p:cNvPicPr>
          <p:nvPr/>
        </p:nvPicPr>
        <p:blipFill>
          <a:blip r:embed="rId7"/>
          <a:stretch>
            <a:fillRect/>
          </a:stretch>
        </p:blipFill>
        <p:spPr>
          <a:xfrm>
            <a:off x="6587513" y="3410125"/>
            <a:ext cx="4597400" cy="1149350"/>
          </a:xfrm>
          <a:prstGeom prst="rect">
            <a:avLst/>
          </a:prstGeom>
        </p:spPr>
      </p:pic>
      <p:pic>
        <p:nvPicPr>
          <p:cNvPr id="7" name="spit_dys">
            <a:hlinkClick r:id="" action="ppaction://media"/>
            <a:extLst>
              <a:ext uri="{FF2B5EF4-FFF2-40B4-BE49-F238E27FC236}">
                <a16:creationId xmlns:a16="http://schemas.microsoft.com/office/drawing/2014/main" id="{E0400920-230D-68C3-F020-738CB506DB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595926" y="2368258"/>
            <a:ext cx="406400" cy="406400"/>
          </a:xfrm>
          <a:prstGeom prst="rect">
            <a:avLst/>
          </a:prstGeom>
        </p:spPr>
      </p:pic>
      <p:pic>
        <p:nvPicPr>
          <p:cNvPr id="10" name="whisper_spit_non_dys">
            <a:hlinkClick r:id="" action="ppaction://media"/>
            <a:extLst>
              <a:ext uri="{FF2B5EF4-FFF2-40B4-BE49-F238E27FC236}">
                <a16:creationId xmlns:a16="http://schemas.microsoft.com/office/drawing/2014/main" id="{46C55714-EE73-2963-206F-E575ED36AE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44252" y="2368258"/>
            <a:ext cx="406400" cy="406400"/>
          </a:xfrm>
          <a:prstGeom prst="rect">
            <a:avLst/>
          </a:prstGeom>
        </p:spPr>
      </p:pic>
    </p:spTree>
    <p:extLst>
      <p:ext uri="{BB962C8B-B14F-4D97-AF65-F5344CB8AC3E}">
        <p14:creationId xmlns:p14="http://schemas.microsoft.com/office/powerpoint/2010/main" val="179984434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5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Methodology</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sp>
        <p:nvSpPr>
          <p:cNvPr id="5" name="TextBox 4">
            <a:extLst>
              <a:ext uri="{FF2B5EF4-FFF2-40B4-BE49-F238E27FC236}">
                <a16:creationId xmlns:a16="http://schemas.microsoft.com/office/drawing/2014/main" id="{FE3AA9D0-16E6-4B4A-5CBF-8FF157060494}"/>
              </a:ext>
            </a:extLst>
          </p:cNvPr>
          <p:cNvSpPr txBox="1"/>
          <p:nvPr/>
        </p:nvSpPr>
        <p:spPr>
          <a:xfrm>
            <a:off x="609600" y="1219202"/>
            <a:ext cx="10972800" cy="4819781"/>
          </a:xfrm>
          <a:prstGeom prst="rect">
            <a:avLst/>
          </a:prstGeom>
          <a:noFill/>
        </p:spPr>
        <p:txBody>
          <a:bodyPr wrap="square">
            <a:spAutoFit/>
          </a:bodyPr>
          <a:lstStyle/>
          <a:p>
            <a:pPr marL="342900" indent="-342900" eaLnBrk="1" hangingPunct="1">
              <a:spcBef>
                <a:spcPct val="20000"/>
              </a:spcBef>
              <a:buFont typeface="Arial" panose="020B0604020202020204" pitchFamily="34" charset="0"/>
              <a:buChar char="•"/>
            </a:pPr>
            <a:r>
              <a:rPr lang="en-IN" dirty="0">
                <a:cs typeface="Times New Roman" panose="02020603050405020304" pitchFamily="18" charset="0"/>
              </a:rPr>
              <a:t>For Neural style transfer (NTS), we employ the VGG19-Transfer learning CNN model that  converts the given audio datasets into their respective image representations using </a:t>
            </a:r>
            <a:r>
              <a:rPr lang="en-IN" dirty="0" err="1">
                <a:cs typeface="Times New Roman" panose="02020603050405020304" pitchFamily="18" charset="0"/>
              </a:rPr>
              <a:t>melspectrograms</a:t>
            </a:r>
            <a:r>
              <a:rPr lang="en-IN" dirty="0">
                <a:cs typeface="Times New Roman" panose="02020603050405020304" pitchFamily="18" charset="0"/>
              </a:rPr>
              <a:t>.</a:t>
            </a:r>
          </a:p>
          <a:p>
            <a:pPr marL="342900" indent="-342900" eaLnBrk="1" hangingPunct="1">
              <a:spcBef>
                <a:spcPct val="20000"/>
              </a:spcBef>
              <a:buFont typeface="Arial" panose="020B0604020202020204" pitchFamily="34" charset="0"/>
              <a:buChar char="•"/>
            </a:pPr>
            <a:r>
              <a:rPr lang="en-IN" dirty="0">
                <a:cs typeface="Times New Roman" panose="02020603050405020304" pitchFamily="18" charset="0"/>
              </a:rPr>
              <a:t>Comparing the </a:t>
            </a:r>
            <a:r>
              <a:rPr lang="en-IN" dirty="0" err="1">
                <a:cs typeface="Times New Roman" panose="02020603050405020304" pitchFamily="18" charset="0"/>
              </a:rPr>
              <a:t>melspectrogram</a:t>
            </a:r>
            <a:r>
              <a:rPr lang="en-IN" dirty="0">
                <a:cs typeface="Times New Roman" panose="02020603050405020304" pitchFamily="18" charset="0"/>
              </a:rPr>
              <a:t> of normal and dysarthric speech, one can conclude the variations in speech .</a:t>
            </a:r>
          </a:p>
          <a:p>
            <a:pPr marL="342900" indent="-342900" eaLnBrk="1" hangingPunct="1">
              <a:spcBef>
                <a:spcPct val="20000"/>
              </a:spcBef>
              <a:buFont typeface="Arial" panose="020B0604020202020204" pitchFamily="34" charset="0"/>
              <a:buChar char="•"/>
            </a:pPr>
            <a:r>
              <a:rPr lang="en-IN" dirty="0">
                <a:cs typeface="Times New Roman" panose="02020603050405020304" pitchFamily="18" charset="0"/>
              </a:rPr>
              <a:t>In order to enhance this dysarthric speech NTS uses a pretrained convolutional network to transfer styles from one image to the other thereby converting the dysarthric speech </a:t>
            </a:r>
            <a:r>
              <a:rPr lang="en-IN" dirty="0" err="1">
                <a:cs typeface="Times New Roman" panose="02020603050405020304" pitchFamily="18" charset="0"/>
              </a:rPr>
              <a:t>melspectrogram</a:t>
            </a:r>
            <a:r>
              <a:rPr lang="en-IN" dirty="0">
                <a:cs typeface="Times New Roman" panose="02020603050405020304" pitchFamily="18" charset="0"/>
              </a:rPr>
              <a:t> to normal speech spectrograms. </a:t>
            </a:r>
          </a:p>
          <a:p>
            <a:pPr marL="342900" indent="-342900" eaLnBrk="1" hangingPunct="1">
              <a:spcBef>
                <a:spcPct val="20000"/>
              </a:spcBef>
              <a:buFont typeface="Arial" panose="020B0604020202020204" pitchFamily="34" charset="0"/>
              <a:buChar char="•"/>
            </a:pPr>
            <a:r>
              <a:rPr lang="en-IN" dirty="0">
                <a:cs typeface="Times New Roman" panose="02020603050405020304" pitchFamily="18" charset="0"/>
              </a:rPr>
              <a:t>This helps minimize the differences between the two images.</a:t>
            </a:r>
          </a:p>
          <a:p>
            <a:pPr marL="342900" indent="-342900" eaLnBrk="1" hangingPunct="1">
              <a:spcBef>
                <a:spcPct val="20000"/>
              </a:spcBef>
              <a:buFont typeface="Arial" panose="020B0604020202020204" pitchFamily="34" charset="0"/>
              <a:buChar char="•"/>
            </a:pPr>
            <a:r>
              <a:rPr lang="en-IN" dirty="0">
                <a:cs typeface="Times New Roman" panose="02020603050405020304" pitchFamily="18" charset="0"/>
              </a:rPr>
              <a:t>Once this is achieved, the </a:t>
            </a:r>
            <a:r>
              <a:rPr lang="en-IN" dirty="0" err="1">
                <a:cs typeface="Times New Roman" panose="02020603050405020304" pitchFamily="18" charset="0"/>
              </a:rPr>
              <a:t>melspectrogram</a:t>
            </a:r>
            <a:r>
              <a:rPr lang="en-IN" dirty="0">
                <a:cs typeface="Times New Roman" panose="02020603050405020304" pitchFamily="18" charset="0"/>
              </a:rPr>
              <a:t> is converted back to the audio file.</a:t>
            </a:r>
          </a:p>
          <a:p>
            <a:pPr>
              <a:buFont typeface="Arial" panose="020B0604020202020204" pitchFamily="34" charset="0"/>
              <a:buChar char="•"/>
            </a:pPr>
            <a:endParaRPr lang="en-IN" dirty="0">
              <a:cs typeface="Times New Roman" panose="02020603050405020304" pitchFamily="18" charset="0"/>
            </a:endParaRPr>
          </a:p>
          <a:p>
            <a:pPr>
              <a:buFont typeface="Arial" panose="020B0604020202020204" pitchFamily="34" charset="0"/>
              <a:buChar char="•"/>
            </a:pPr>
            <a:endParaRPr lang="en-IN" dirty="0">
              <a:cs typeface="Times New Roman" panose="02020603050405020304" pitchFamily="18" charset="0"/>
            </a:endParaRPr>
          </a:p>
        </p:txBody>
      </p:sp>
    </p:spTree>
    <p:extLst>
      <p:ext uri="{BB962C8B-B14F-4D97-AF65-F5344CB8AC3E}">
        <p14:creationId xmlns:p14="http://schemas.microsoft.com/office/powerpoint/2010/main" val="18241059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err="1">
                <a:latin typeface="Times New Roman" panose="02020603050405020304" pitchFamily="18" charset="0"/>
                <a:cs typeface="Times New Roman" panose="02020603050405020304" pitchFamily="18" charset="0"/>
              </a:rPr>
              <a:t>Melspectrograms</a:t>
            </a:r>
            <a:r>
              <a:rPr lang="en-IN" dirty="0">
                <a:latin typeface="Times New Roman" panose="02020603050405020304" pitchFamily="18" charset="0"/>
                <a:cs typeface="Times New Roman" panose="02020603050405020304" pitchFamily="18" charset="0"/>
              </a:rPr>
              <a:t> – dysarthric vs control</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descr="A screenshot of a computer&#10;&#10;Description automatically generated">
            <a:extLst>
              <a:ext uri="{FF2B5EF4-FFF2-40B4-BE49-F238E27FC236}">
                <a16:creationId xmlns:a16="http://schemas.microsoft.com/office/drawing/2014/main" id="{AB290019-E813-4160-E70D-0C276D0FD0B4}"/>
              </a:ext>
            </a:extLst>
          </p:cNvPr>
          <p:cNvPicPr>
            <a:picLocks noChangeAspect="1"/>
          </p:cNvPicPr>
          <p:nvPr/>
        </p:nvPicPr>
        <p:blipFill rotWithShape="1">
          <a:blip r:embed="rId6">
            <a:extLst>
              <a:ext uri="{28A0092B-C50C-407E-A947-70E740481C1C}">
                <a14:useLocalDpi xmlns:a14="http://schemas.microsoft.com/office/drawing/2010/main" val="0"/>
              </a:ext>
            </a:extLst>
          </a:blip>
          <a:srcRect l="4191" t="36728" r="62368" b="31630"/>
          <a:stretch/>
        </p:blipFill>
        <p:spPr>
          <a:xfrm>
            <a:off x="764373" y="1857620"/>
            <a:ext cx="5539323" cy="3275986"/>
          </a:xfrm>
          <a:prstGeom prst="rect">
            <a:avLst/>
          </a:prstGeom>
        </p:spPr>
      </p:pic>
      <p:pic>
        <p:nvPicPr>
          <p:cNvPr id="6" name="Picture 5" descr="Graphical user interface, text, website&#10;&#10;Description automatically generated">
            <a:extLst>
              <a:ext uri="{FF2B5EF4-FFF2-40B4-BE49-F238E27FC236}">
                <a16:creationId xmlns:a16="http://schemas.microsoft.com/office/drawing/2014/main" id="{91435D9F-33B9-5D78-E53F-30D3FEF08C1D}"/>
              </a:ext>
            </a:extLst>
          </p:cNvPr>
          <p:cNvPicPr>
            <a:picLocks noChangeAspect="1"/>
          </p:cNvPicPr>
          <p:nvPr/>
        </p:nvPicPr>
        <p:blipFill rotWithShape="1">
          <a:blip r:embed="rId7">
            <a:extLst>
              <a:ext uri="{28A0092B-C50C-407E-A947-70E740481C1C}">
                <a14:useLocalDpi xmlns:a14="http://schemas.microsoft.com/office/drawing/2010/main" val="0"/>
              </a:ext>
            </a:extLst>
          </a:blip>
          <a:srcRect l="4192" t="43436" r="61566" b="25355"/>
          <a:stretch/>
        </p:blipFill>
        <p:spPr>
          <a:xfrm>
            <a:off x="6096000" y="1857620"/>
            <a:ext cx="5658342" cy="3223202"/>
          </a:xfrm>
          <a:prstGeom prst="rect">
            <a:avLst/>
          </a:prstGeom>
        </p:spPr>
      </p:pic>
      <p:pic>
        <p:nvPicPr>
          <p:cNvPr id="7" name="0126">
            <a:hlinkClick r:id="" action="ppaction://media"/>
            <a:extLst>
              <a:ext uri="{FF2B5EF4-FFF2-40B4-BE49-F238E27FC236}">
                <a16:creationId xmlns:a16="http://schemas.microsoft.com/office/drawing/2014/main" id="{E0B32C2D-41BE-697D-182F-447A2EA47BA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925171" y="5312839"/>
            <a:ext cx="406400" cy="406400"/>
          </a:xfrm>
          <a:prstGeom prst="rect">
            <a:avLst/>
          </a:prstGeom>
        </p:spPr>
      </p:pic>
      <p:pic>
        <p:nvPicPr>
          <p:cNvPr id="9" name="0012 (1)">
            <a:hlinkClick r:id="" action="ppaction://media"/>
            <a:extLst>
              <a:ext uri="{FF2B5EF4-FFF2-40B4-BE49-F238E27FC236}">
                <a16:creationId xmlns:a16="http://schemas.microsoft.com/office/drawing/2014/main" id="{71E090EC-8417-4E19-209C-0F1BFC2596E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860430" y="5292301"/>
            <a:ext cx="406400" cy="406400"/>
          </a:xfrm>
          <a:prstGeom prst="rect">
            <a:avLst/>
          </a:prstGeom>
        </p:spPr>
      </p:pic>
    </p:spTree>
    <p:extLst>
      <p:ext uri="{BB962C8B-B14F-4D97-AF65-F5344CB8AC3E}">
        <p14:creationId xmlns:p14="http://schemas.microsoft.com/office/powerpoint/2010/main" val="322507436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Graphical user interface, text&#10;&#10;Description automatically generated">
            <a:extLst>
              <a:ext uri="{FF2B5EF4-FFF2-40B4-BE49-F238E27FC236}">
                <a16:creationId xmlns:a16="http://schemas.microsoft.com/office/drawing/2014/main" id="{CD7241D1-A725-3D55-2BBB-9AB355663E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50" t="60522" r="74660" b="10468"/>
          <a:stretch/>
        </p:blipFill>
        <p:spPr>
          <a:xfrm>
            <a:off x="4122432" y="1838520"/>
            <a:ext cx="4185568" cy="3615511"/>
          </a:xfrm>
        </p:spPr>
      </p:pic>
      <p:sp>
        <p:nvSpPr>
          <p:cNvPr id="5" name="Title 1">
            <a:extLst>
              <a:ext uri="{FF2B5EF4-FFF2-40B4-BE49-F238E27FC236}">
                <a16:creationId xmlns:a16="http://schemas.microsoft.com/office/drawing/2014/main" id="{6A981ADE-7480-3770-0A8A-A50CA944EBF9}"/>
              </a:ext>
            </a:extLst>
          </p:cNvPr>
          <p:cNvSpPr>
            <a:spLocks noGrp="1"/>
          </p:cNvSpPr>
          <p:nvPr>
            <p:ph type="title"/>
          </p:nvPr>
        </p:nvSpPr>
        <p:spPr>
          <a:xfrm>
            <a:off x="609600" y="274638"/>
            <a:ext cx="10972800" cy="792162"/>
          </a:xfrm>
        </p:spPr>
        <p:txBody>
          <a:bodyPr/>
          <a:lstStyle/>
          <a:p>
            <a:r>
              <a:rPr lang="en-IN" dirty="0" err="1">
                <a:latin typeface="Times New Roman" panose="02020603050405020304" pitchFamily="18" charset="0"/>
                <a:cs typeface="Times New Roman" panose="02020603050405020304" pitchFamily="18" charset="0"/>
              </a:rPr>
              <a:t>Melspectrograms</a:t>
            </a:r>
            <a:r>
              <a:rPr lang="en-IN" dirty="0">
                <a:latin typeface="Times New Roman" panose="02020603050405020304" pitchFamily="18" charset="0"/>
                <a:cs typeface="Times New Roman" panose="02020603050405020304" pitchFamily="18" charset="0"/>
              </a:rPr>
              <a:t> – Synthesized</a:t>
            </a:r>
          </a:p>
        </p:txBody>
      </p:sp>
    </p:spTree>
    <p:extLst>
      <p:ext uri="{BB962C8B-B14F-4D97-AF65-F5344CB8AC3E}">
        <p14:creationId xmlns:p14="http://schemas.microsoft.com/office/powerpoint/2010/main" val="784537364"/>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01FE-1F3E-ABF3-8542-183D9D10F51E}"/>
              </a:ext>
            </a:extLst>
          </p:cNvPr>
          <p:cNvSpPr>
            <a:spLocks noGrp="1"/>
          </p:cNvSpPr>
          <p:nvPr>
            <p:ph type="title"/>
          </p:nvPr>
        </p:nvSpPr>
        <p:spPr>
          <a:xfrm>
            <a:off x="609600" y="274638"/>
            <a:ext cx="10972800" cy="792162"/>
          </a:xfrm>
        </p:spPr>
        <p:txBody>
          <a:bodyPr/>
          <a:lstStyle/>
          <a:p>
            <a:r>
              <a:rPr lang="en-US" dirty="0">
                <a:latin typeface="Times New Roman" panose="02020603050405020304" pitchFamily="18" charset="0"/>
                <a:cs typeface="Times New Roman" panose="02020603050405020304" pitchFamily="18" charset="0"/>
              </a:rPr>
              <a:t>Architecture</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5320444-8988-044A-D779-4191B193D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183" y="1066800"/>
            <a:ext cx="5094810" cy="5538756"/>
          </a:xfrm>
          <a:prstGeom prst="rect">
            <a:avLst/>
          </a:prstGeom>
        </p:spPr>
      </p:pic>
    </p:spTree>
    <p:extLst>
      <p:ext uri="{BB962C8B-B14F-4D97-AF65-F5344CB8AC3E}">
        <p14:creationId xmlns:p14="http://schemas.microsoft.com/office/powerpoint/2010/main" val="995584245"/>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01FE-1F3E-ABF3-8542-183D9D10F51E}"/>
              </a:ext>
            </a:extLst>
          </p:cNvPr>
          <p:cNvSpPr>
            <a:spLocks noGrp="1"/>
          </p:cNvSpPr>
          <p:nvPr>
            <p:ph type="title"/>
          </p:nvPr>
        </p:nvSpPr>
        <p:spPr>
          <a:xfrm>
            <a:off x="609600" y="274638"/>
            <a:ext cx="10972800" cy="792162"/>
          </a:xfrm>
        </p:spPr>
        <p:txBody>
          <a:bodyPr/>
          <a:lstStyle/>
          <a:p>
            <a:r>
              <a:rPr lang="en-US" dirty="0">
                <a:latin typeface="Times New Roman" panose="02020603050405020304" pitchFamily="18" charset="0"/>
                <a:cs typeface="Times New Roman" panose="02020603050405020304" pitchFamily="18" charset="0"/>
              </a:rPr>
              <a:t>System Architecture </a:t>
            </a:r>
            <a:endParaRPr lang="en-IN" dirty="0">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AA95CFEA-0190-289A-2C94-36371EF2155E}"/>
              </a:ext>
            </a:extLst>
          </p:cNvPr>
          <p:cNvPicPr>
            <a:picLocks noChangeAspect="1"/>
          </p:cNvPicPr>
          <p:nvPr/>
        </p:nvPicPr>
        <p:blipFill rotWithShape="1">
          <a:blip r:embed="rId2">
            <a:extLst>
              <a:ext uri="{28A0092B-C50C-407E-A947-70E740481C1C}">
                <a14:useLocalDpi xmlns:a14="http://schemas.microsoft.com/office/drawing/2010/main" val="0"/>
              </a:ext>
            </a:extLst>
          </a:blip>
          <a:srcRect l="34450" t="25495" r="4195" b="39002"/>
          <a:stretch/>
        </p:blipFill>
        <p:spPr>
          <a:xfrm>
            <a:off x="318303" y="1147823"/>
            <a:ext cx="5660409" cy="1841659"/>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C0CEA173-76D0-E3F2-BEEA-8EF76926A3AC}"/>
              </a:ext>
            </a:extLst>
          </p:cNvPr>
          <p:cNvPicPr>
            <a:picLocks noChangeAspect="1"/>
          </p:cNvPicPr>
          <p:nvPr/>
        </p:nvPicPr>
        <p:blipFill rotWithShape="1">
          <a:blip r:embed="rId3">
            <a:extLst>
              <a:ext uri="{28A0092B-C50C-407E-A947-70E740481C1C}">
                <a14:useLocalDpi xmlns:a14="http://schemas.microsoft.com/office/drawing/2010/main" val="0"/>
              </a:ext>
            </a:extLst>
          </a:blip>
          <a:srcRect l="38769" t="23873" r="4194" b="53536"/>
          <a:stretch/>
        </p:blipFill>
        <p:spPr>
          <a:xfrm>
            <a:off x="7211026" y="4170739"/>
            <a:ext cx="4433105" cy="1097371"/>
          </a:xfrm>
          <a:prstGeom prst="rect">
            <a:avLst/>
          </a:prstGeom>
        </p:spPr>
      </p:pic>
      <p:pic>
        <p:nvPicPr>
          <p:cNvPr id="5" name="Picture 4">
            <a:extLst>
              <a:ext uri="{FF2B5EF4-FFF2-40B4-BE49-F238E27FC236}">
                <a16:creationId xmlns:a16="http://schemas.microsoft.com/office/drawing/2014/main" id="{53D50C58-62FC-BE69-56DF-5BE0E6715F93}"/>
              </a:ext>
            </a:extLst>
          </p:cNvPr>
          <p:cNvPicPr>
            <a:picLocks noChangeAspect="1"/>
          </p:cNvPicPr>
          <p:nvPr/>
        </p:nvPicPr>
        <p:blipFill rotWithShape="1">
          <a:blip r:embed="rId4">
            <a:extLst>
              <a:ext uri="{28A0092B-C50C-407E-A947-70E740481C1C}">
                <a14:useLocalDpi xmlns:a14="http://schemas.microsoft.com/office/drawing/2010/main" val="0"/>
              </a:ext>
            </a:extLst>
          </a:blip>
          <a:srcRect l="34599" t="23629" r="4046" b="20364"/>
          <a:stretch/>
        </p:blipFill>
        <p:spPr>
          <a:xfrm>
            <a:off x="764122" y="3161817"/>
            <a:ext cx="5331878" cy="3041964"/>
          </a:xfrm>
          <a:prstGeom prst="rect">
            <a:avLst/>
          </a:prstGeom>
        </p:spPr>
      </p:pic>
    </p:spTree>
    <p:extLst>
      <p:ext uri="{BB962C8B-B14F-4D97-AF65-F5344CB8AC3E}">
        <p14:creationId xmlns:p14="http://schemas.microsoft.com/office/powerpoint/2010/main" val="4186974320"/>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01FE-1F3E-ABF3-8542-183D9D10F51E}"/>
              </a:ext>
            </a:extLst>
          </p:cNvPr>
          <p:cNvSpPr>
            <a:spLocks noGrp="1"/>
          </p:cNvSpPr>
          <p:nvPr>
            <p:ph type="title"/>
          </p:nvPr>
        </p:nvSpPr>
        <p:spPr>
          <a:xfrm>
            <a:off x="609600" y="274638"/>
            <a:ext cx="10972800" cy="792162"/>
          </a:xfrm>
        </p:spPr>
        <p:txBody>
          <a:bodyPr/>
          <a:lstStyle/>
          <a:p>
            <a:r>
              <a:rPr lang="en-US" dirty="0">
                <a:latin typeface="Times New Roman" panose="02020603050405020304" pitchFamily="18" charset="0"/>
                <a:cs typeface="Times New Roman" panose="02020603050405020304" pitchFamily="18" charset="0"/>
              </a:rPr>
              <a:t>System Architecture </a:t>
            </a:r>
            <a:endParaRPr lang="en-IN" dirty="0">
              <a:latin typeface="Times New Roman" panose="02020603050405020304" pitchFamily="18"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AA95CFEA-0190-289A-2C94-36371EF2155E}"/>
              </a:ext>
            </a:extLst>
          </p:cNvPr>
          <p:cNvPicPr>
            <a:picLocks noChangeAspect="1"/>
          </p:cNvPicPr>
          <p:nvPr/>
        </p:nvPicPr>
        <p:blipFill rotWithShape="1">
          <a:blip r:embed="rId2">
            <a:extLst>
              <a:ext uri="{28A0092B-C50C-407E-A947-70E740481C1C}">
                <a14:useLocalDpi xmlns:a14="http://schemas.microsoft.com/office/drawing/2010/main" val="0"/>
              </a:ext>
            </a:extLst>
          </a:blip>
          <a:srcRect l="34450" t="25495" r="4195" b="39002"/>
          <a:stretch/>
        </p:blipFill>
        <p:spPr>
          <a:xfrm>
            <a:off x="1533646" y="2015840"/>
            <a:ext cx="8686800" cy="2826319"/>
          </a:xfrm>
          <a:prstGeom prst="rect">
            <a:avLst/>
          </a:prstGeom>
        </p:spPr>
      </p:pic>
    </p:spTree>
    <p:extLst>
      <p:ext uri="{BB962C8B-B14F-4D97-AF65-F5344CB8AC3E}">
        <p14:creationId xmlns:p14="http://schemas.microsoft.com/office/powerpoint/2010/main" val="1618794751"/>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01FE-1F3E-ABF3-8542-183D9D10F51E}"/>
              </a:ext>
            </a:extLst>
          </p:cNvPr>
          <p:cNvSpPr>
            <a:spLocks noGrp="1"/>
          </p:cNvSpPr>
          <p:nvPr>
            <p:ph type="title"/>
          </p:nvPr>
        </p:nvSpPr>
        <p:spPr>
          <a:xfrm>
            <a:off x="609600" y="274638"/>
            <a:ext cx="10972800" cy="792162"/>
          </a:xfrm>
        </p:spPr>
        <p:txBody>
          <a:bodyPr/>
          <a:lstStyle/>
          <a:p>
            <a:r>
              <a:rPr lang="en-US" dirty="0">
                <a:latin typeface="Times New Roman" panose="02020603050405020304" pitchFamily="18" charset="0"/>
                <a:cs typeface="Times New Roman" panose="02020603050405020304" pitchFamily="18" charset="0"/>
              </a:rPr>
              <a:t>System Architecture </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6DCD396-7880-D61A-794B-F5A437F224DB}"/>
              </a:ext>
            </a:extLst>
          </p:cNvPr>
          <p:cNvPicPr>
            <a:picLocks noChangeAspect="1"/>
          </p:cNvPicPr>
          <p:nvPr/>
        </p:nvPicPr>
        <p:blipFill rotWithShape="1">
          <a:blip r:embed="rId2">
            <a:extLst>
              <a:ext uri="{28A0092B-C50C-407E-A947-70E740481C1C}">
                <a14:useLocalDpi xmlns:a14="http://schemas.microsoft.com/office/drawing/2010/main" val="0"/>
              </a:ext>
            </a:extLst>
          </a:blip>
          <a:srcRect l="34599" t="23629" r="4046" b="20364"/>
          <a:stretch/>
        </p:blipFill>
        <p:spPr>
          <a:xfrm>
            <a:off x="260013" y="123669"/>
            <a:ext cx="11615612" cy="6626985"/>
          </a:xfrm>
          <a:prstGeom prst="rect">
            <a:avLst/>
          </a:prstGeom>
        </p:spPr>
      </p:pic>
    </p:spTree>
    <p:extLst>
      <p:ext uri="{BB962C8B-B14F-4D97-AF65-F5344CB8AC3E}">
        <p14:creationId xmlns:p14="http://schemas.microsoft.com/office/powerpoint/2010/main" val="2029173446"/>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01FE-1F3E-ABF3-8542-183D9D10F51E}"/>
              </a:ext>
            </a:extLst>
          </p:cNvPr>
          <p:cNvSpPr>
            <a:spLocks noGrp="1"/>
          </p:cNvSpPr>
          <p:nvPr>
            <p:ph type="title"/>
          </p:nvPr>
        </p:nvSpPr>
        <p:spPr>
          <a:xfrm>
            <a:off x="609600" y="274638"/>
            <a:ext cx="10972800" cy="792162"/>
          </a:xfrm>
        </p:spPr>
        <p:txBody>
          <a:bodyPr/>
          <a:lstStyle/>
          <a:p>
            <a:r>
              <a:rPr lang="en-US" dirty="0">
                <a:latin typeface="Times New Roman" panose="02020603050405020304" pitchFamily="18" charset="0"/>
                <a:cs typeface="Times New Roman" panose="02020603050405020304" pitchFamily="18" charset="0"/>
              </a:rPr>
              <a:t>System Architecture </a:t>
            </a:r>
            <a:endParaRPr lang="en-IN" dirty="0">
              <a:latin typeface="Times New Roman" panose="02020603050405020304" pitchFamily="18" charset="0"/>
              <a:cs typeface="Times New Roman" panose="02020603050405020304" pitchFamily="18" charset="0"/>
            </a:endParaRPr>
          </a:p>
        </p:txBody>
      </p:sp>
      <p:pic>
        <p:nvPicPr>
          <p:cNvPr id="9" name="Picture 8" descr="Graphical user interface&#10;&#10;Description automatically generated">
            <a:extLst>
              <a:ext uri="{FF2B5EF4-FFF2-40B4-BE49-F238E27FC236}">
                <a16:creationId xmlns:a16="http://schemas.microsoft.com/office/drawing/2014/main" id="{C0CEA173-76D0-E3F2-BEEA-8EF76926A3AC}"/>
              </a:ext>
            </a:extLst>
          </p:cNvPr>
          <p:cNvPicPr>
            <a:picLocks noChangeAspect="1"/>
          </p:cNvPicPr>
          <p:nvPr/>
        </p:nvPicPr>
        <p:blipFill rotWithShape="1">
          <a:blip r:embed="rId2">
            <a:extLst>
              <a:ext uri="{28A0092B-C50C-407E-A947-70E740481C1C}">
                <a14:useLocalDpi xmlns:a14="http://schemas.microsoft.com/office/drawing/2010/main" val="0"/>
              </a:ext>
            </a:extLst>
          </a:blip>
          <a:srcRect l="38769" t="23873" r="4194" b="53536"/>
          <a:stretch/>
        </p:blipFill>
        <p:spPr>
          <a:xfrm>
            <a:off x="1018108" y="1794076"/>
            <a:ext cx="10155783" cy="2513963"/>
          </a:xfrm>
          <a:prstGeom prst="rect">
            <a:avLst/>
          </a:prstGeom>
        </p:spPr>
      </p:pic>
    </p:spTree>
    <p:extLst>
      <p:ext uri="{BB962C8B-B14F-4D97-AF65-F5344CB8AC3E}">
        <p14:creationId xmlns:p14="http://schemas.microsoft.com/office/powerpoint/2010/main" val="1131347697"/>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528B-FEA6-4016-9B8E-996375C5A69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E97D0469-A02F-467F-8390-E496DBE24786}"/>
              </a:ext>
            </a:extLst>
          </p:cNvPr>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The prevalence of dysarthria as one of the most common speech pathologies makes Automatic Speech Recognition of said slurred speech error prone. This is a consequence of the high variability in the patients’ speech which makes generalization systems the need of the hour. Thus, we propose </a:t>
            </a:r>
            <a:r>
              <a:rPr lang="en-IN" dirty="0">
                <a:solidFill>
                  <a:schemeClr val="tx1"/>
                </a:solidFill>
                <a:latin typeface="Times New Roman" panose="02020603050405020304" pitchFamily="18" charset="0"/>
                <a:cs typeface="Times New Roman" panose="02020603050405020304" pitchFamily="18" charset="0"/>
              </a:rPr>
              <a:t>Enhancing Slurred Speech using deep learning </a:t>
            </a:r>
            <a:r>
              <a:rPr lang="en-US" dirty="0">
                <a:solidFill>
                  <a:schemeClr val="tx1"/>
                </a:solidFill>
                <a:latin typeface="Times New Roman" panose="02020603050405020304" pitchFamily="18" charset="0"/>
                <a:cs typeface="Times New Roman" panose="02020603050405020304" pitchFamily="18" charset="0"/>
              </a:rPr>
              <a:t>by adopting a one shot learning framework. We aim to study the feasibility and applications in a generalized enhancement system in accessibility concerns of the patients. </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133679"/>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 TORGO</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sp>
        <p:nvSpPr>
          <p:cNvPr id="3" name="TextBox 2">
            <a:extLst>
              <a:ext uri="{FF2B5EF4-FFF2-40B4-BE49-F238E27FC236}">
                <a16:creationId xmlns:a16="http://schemas.microsoft.com/office/drawing/2014/main" id="{17C52F0C-8F49-DC0A-C809-83BC908A5F73}"/>
              </a:ext>
            </a:extLst>
          </p:cNvPr>
          <p:cNvSpPr txBox="1"/>
          <p:nvPr/>
        </p:nvSpPr>
        <p:spPr>
          <a:xfrm flipH="1">
            <a:off x="609600" y="1219204"/>
            <a:ext cx="9779157" cy="4524315"/>
          </a:xfrm>
          <a:prstGeom prst="rect">
            <a:avLst/>
          </a:prstGeom>
          <a:noFill/>
        </p:spPr>
        <p:txBody>
          <a:bodyPr wrap="square" rtlCol="0">
            <a:spAutoFit/>
          </a:bodyPr>
          <a:lstStyle/>
          <a:p>
            <a:pPr marL="342900" indent="-342900" algn="l">
              <a:buFont typeface="Arial" panose="020B0604020202020204" pitchFamily="34" charset="0"/>
              <a:buChar char="•"/>
            </a:pPr>
            <a:r>
              <a:rPr lang="en-IN" dirty="0">
                <a:cs typeface="Times New Roman" panose="02020603050405020304" pitchFamily="18" charset="0"/>
              </a:rPr>
              <a:t>The TORGO database  comprises of of dysarthric speech sets mainly focusing on features from people affected by cerebral palsy or amyotrophic lateral sclerosis, which are two of the most prevalent causes of speech disability. </a:t>
            </a:r>
          </a:p>
          <a:p>
            <a:pPr marL="342900" indent="-342900" algn="l">
              <a:buFont typeface="Arial" panose="020B0604020202020204" pitchFamily="34" charset="0"/>
              <a:buChar char="•"/>
            </a:pPr>
            <a:r>
              <a:rPr lang="en-IN" dirty="0">
                <a:cs typeface="Times New Roman" panose="02020603050405020304" pitchFamily="18" charset="0"/>
              </a:rPr>
              <a:t>Dysarthria is caused by disruptions in the neuro-motor interface. These disruptions distort motor commands to the vocal articulators, resulting in atypical and relatively unintelligible speech.</a:t>
            </a:r>
          </a:p>
          <a:p>
            <a:pPr marL="342900" indent="-342900" algn="l">
              <a:buFont typeface="Arial" panose="020B0604020202020204" pitchFamily="34" charset="0"/>
              <a:buChar char="•"/>
            </a:pPr>
            <a:r>
              <a:rPr lang="en-IN" dirty="0">
                <a:cs typeface="Times New Roman" panose="02020603050405020304" pitchFamily="18" charset="0"/>
              </a:rPr>
              <a:t>The TORGO database was originally  a resource for developing advanced models in ASR that are mostly suited to the needs of people with dysarthria.</a:t>
            </a:r>
          </a:p>
          <a:p>
            <a:pPr algn="l"/>
            <a:br>
              <a:rPr lang="en-IN" dirty="0">
                <a:cs typeface="Times New Roman" panose="02020603050405020304" pitchFamily="18" charset="0"/>
              </a:rPr>
            </a:br>
            <a:endParaRPr lang="en-IN" dirty="0">
              <a:cs typeface="Times New Roman" panose="02020603050405020304" pitchFamily="18" charset="0"/>
            </a:endParaRPr>
          </a:p>
        </p:txBody>
      </p:sp>
    </p:spTree>
    <p:extLst>
      <p:ext uri="{BB962C8B-B14F-4D97-AF65-F5344CB8AC3E}">
        <p14:creationId xmlns:p14="http://schemas.microsoft.com/office/powerpoint/2010/main" val="4131490696"/>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 TORGO</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8A80172A-A196-96FF-8E14-2B05517A0F3B}"/>
              </a:ext>
            </a:extLst>
          </p:cNvPr>
          <p:cNvPicPr>
            <a:picLocks noChangeAspect="1"/>
          </p:cNvPicPr>
          <p:nvPr/>
        </p:nvPicPr>
        <p:blipFill rotWithShape="1">
          <a:blip r:embed="rId2"/>
          <a:srcRect t="-1012" r="49623" b="1012"/>
          <a:stretch/>
        </p:blipFill>
        <p:spPr>
          <a:xfrm>
            <a:off x="1574334" y="1066800"/>
            <a:ext cx="8165284" cy="2607422"/>
          </a:xfrm>
          <a:prstGeom prst="rect">
            <a:avLst/>
          </a:prstGeom>
        </p:spPr>
      </p:pic>
      <p:pic>
        <p:nvPicPr>
          <p:cNvPr id="6" name="Picture 5">
            <a:extLst>
              <a:ext uri="{FF2B5EF4-FFF2-40B4-BE49-F238E27FC236}">
                <a16:creationId xmlns:a16="http://schemas.microsoft.com/office/drawing/2014/main" id="{67D461F0-C450-0B6D-9CAE-1C28138B2194}"/>
              </a:ext>
            </a:extLst>
          </p:cNvPr>
          <p:cNvPicPr>
            <a:picLocks noChangeAspect="1"/>
          </p:cNvPicPr>
          <p:nvPr/>
        </p:nvPicPr>
        <p:blipFill rotWithShape="1">
          <a:blip r:embed="rId2"/>
          <a:srcRect l="50265"/>
          <a:stretch/>
        </p:blipFill>
        <p:spPr>
          <a:xfrm>
            <a:off x="1574334" y="3826624"/>
            <a:ext cx="8165284" cy="2641059"/>
          </a:xfrm>
          <a:prstGeom prst="rect">
            <a:avLst/>
          </a:prstGeom>
        </p:spPr>
      </p:pic>
    </p:spTree>
    <p:extLst>
      <p:ext uri="{BB962C8B-B14F-4D97-AF65-F5344CB8AC3E}">
        <p14:creationId xmlns:p14="http://schemas.microsoft.com/office/powerpoint/2010/main" val="605732598"/>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 TORGO </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graphicFrame>
        <p:nvGraphicFramePr>
          <p:cNvPr id="3" name="Chart 2">
            <a:extLst>
              <a:ext uri="{FF2B5EF4-FFF2-40B4-BE49-F238E27FC236}">
                <a16:creationId xmlns:a16="http://schemas.microsoft.com/office/drawing/2014/main" id="{5A60F467-A338-055C-2BB4-115464B92C31}"/>
              </a:ext>
            </a:extLst>
          </p:cNvPr>
          <p:cNvGraphicFramePr/>
          <p:nvPr/>
        </p:nvGraphicFramePr>
        <p:xfrm>
          <a:off x="609600" y="1637949"/>
          <a:ext cx="5644393" cy="38232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7885AC2-5F2C-33CB-9386-A3C2664BEB35}"/>
              </a:ext>
            </a:extLst>
          </p:cNvPr>
          <p:cNvGraphicFramePr/>
          <p:nvPr/>
        </p:nvGraphicFramePr>
        <p:xfrm>
          <a:off x="6551801" y="1723318"/>
          <a:ext cx="5132199" cy="37379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6502114"/>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 TORGO </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D93B0ECC-1D01-4ED5-8C57-5CA1705CD100}"/>
              </a:ext>
            </a:extLst>
          </p:cNvPr>
          <p:cNvPicPr>
            <a:picLocks noChangeAspect="1"/>
          </p:cNvPicPr>
          <p:nvPr/>
        </p:nvPicPr>
        <p:blipFill rotWithShape="1">
          <a:blip r:embed="rId2"/>
          <a:srcRect r="55217"/>
          <a:stretch/>
        </p:blipFill>
        <p:spPr>
          <a:xfrm>
            <a:off x="609600" y="1927619"/>
            <a:ext cx="5402782" cy="2709118"/>
          </a:xfrm>
          <a:prstGeom prst="rect">
            <a:avLst/>
          </a:prstGeom>
        </p:spPr>
      </p:pic>
      <p:pic>
        <p:nvPicPr>
          <p:cNvPr id="6" name="Picture 5">
            <a:extLst>
              <a:ext uri="{FF2B5EF4-FFF2-40B4-BE49-F238E27FC236}">
                <a16:creationId xmlns:a16="http://schemas.microsoft.com/office/drawing/2014/main" id="{686932A6-56CF-0B55-B80B-42E75DB18556}"/>
              </a:ext>
            </a:extLst>
          </p:cNvPr>
          <p:cNvPicPr>
            <a:picLocks noChangeAspect="1"/>
          </p:cNvPicPr>
          <p:nvPr/>
        </p:nvPicPr>
        <p:blipFill rotWithShape="1">
          <a:blip r:embed="rId3"/>
          <a:srcRect r="35161"/>
          <a:stretch/>
        </p:blipFill>
        <p:spPr>
          <a:xfrm>
            <a:off x="6095999" y="1927618"/>
            <a:ext cx="5486401" cy="2709117"/>
          </a:xfrm>
          <a:prstGeom prst="rect">
            <a:avLst/>
          </a:prstGeom>
        </p:spPr>
      </p:pic>
    </p:spTree>
    <p:extLst>
      <p:ext uri="{BB962C8B-B14F-4D97-AF65-F5344CB8AC3E}">
        <p14:creationId xmlns:p14="http://schemas.microsoft.com/office/powerpoint/2010/main" val="2031606398"/>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258454"/>
            <a:ext cx="10972800" cy="792162"/>
          </a:xfrm>
        </p:spPr>
        <p:txBody>
          <a:bodyPr/>
          <a:lstStyle/>
          <a:p>
            <a:r>
              <a:rPr lang="en-IN" dirty="0">
                <a:latin typeface="Times New Roman" panose="02020603050405020304" pitchFamily="18" charset="0"/>
                <a:cs typeface="Times New Roman" panose="02020603050405020304" pitchFamily="18" charset="0"/>
              </a:rPr>
              <a:t>Algorithm </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sp>
        <p:nvSpPr>
          <p:cNvPr id="9" name="TextBox 8">
            <a:extLst>
              <a:ext uri="{FF2B5EF4-FFF2-40B4-BE49-F238E27FC236}">
                <a16:creationId xmlns:a16="http://schemas.microsoft.com/office/drawing/2014/main" id="{6CD7A29E-1E22-4C07-DC00-90DA58A528A3}"/>
              </a:ext>
            </a:extLst>
          </p:cNvPr>
          <p:cNvSpPr txBox="1"/>
          <p:nvPr/>
        </p:nvSpPr>
        <p:spPr>
          <a:xfrm>
            <a:off x="771787" y="1595192"/>
            <a:ext cx="10972800" cy="4154984"/>
          </a:xfrm>
          <a:prstGeom prst="rect">
            <a:avLst/>
          </a:prstGeom>
          <a:noFill/>
        </p:spPr>
        <p:txBody>
          <a:bodyPr wrap="square">
            <a:spAutoFit/>
          </a:bodyPr>
          <a:lstStyle/>
          <a:p>
            <a:pPr marL="457200" indent="-457200">
              <a:buFont typeface="+mj-lt"/>
              <a:buAutoNum type="arabicPeriod"/>
            </a:pPr>
            <a:r>
              <a:rPr lang="en-IN" dirty="0"/>
              <a:t>The initial audio waveform is converted into Mel spectrograms with a hop length of 176 and with a Fourier length of 512. </a:t>
            </a:r>
          </a:p>
          <a:p>
            <a:pPr marL="457200" indent="-457200">
              <a:buFont typeface="+mj-lt"/>
              <a:buAutoNum type="arabicPeriod"/>
            </a:pPr>
            <a:r>
              <a:rPr lang="en-IN" dirty="0"/>
              <a:t>These Mel spectrograms are saved as tiff files and since these are represented as one dimensional images, they are replicated 3 times and stacked over one and other to make it a 3 channel RGB image for the VGG19 layer to function, which is then run for 60-120 epochs.  </a:t>
            </a:r>
          </a:p>
          <a:p>
            <a:pPr marL="457200" indent="-457200">
              <a:buFont typeface="+mj-lt"/>
              <a:buAutoNum type="arabicPeriod"/>
            </a:pPr>
            <a:r>
              <a:rPr lang="en-IN" dirty="0"/>
              <a:t>By applying Neural style transfer to these images, we get a new blended generated output image. </a:t>
            </a:r>
          </a:p>
          <a:p>
            <a:pPr marL="457200" indent="-457200">
              <a:buFont typeface="+mj-lt"/>
              <a:buAutoNum type="arabicPeriod"/>
            </a:pPr>
            <a:r>
              <a:rPr lang="en-IN" dirty="0"/>
              <a:t>We then apply the Griffin Lim algorithm to the blended image to get back the audio file in wav format.</a:t>
            </a:r>
          </a:p>
          <a:p>
            <a:pPr marL="457200" indent="-457200">
              <a:buFont typeface="+mj-lt"/>
              <a:buAutoNum type="arabicPeriod"/>
            </a:pPr>
            <a:r>
              <a:rPr lang="en-IN" dirty="0"/>
              <a:t> Finally, the audio input is denoised and cleansed to get the desired result.</a:t>
            </a:r>
          </a:p>
        </p:txBody>
      </p:sp>
    </p:spTree>
    <p:extLst>
      <p:ext uri="{BB962C8B-B14F-4D97-AF65-F5344CB8AC3E}">
        <p14:creationId xmlns:p14="http://schemas.microsoft.com/office/powerpoint/2010/main" val="1408356480"/>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7481-4616-5F74-232C-F9E2962F47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A4C78266-BC09-6A93-ABDA-F7CA261AF559}"/>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We input the audio samples of both the control and dysarthric utterance for either male/ female which are then represented as Mel spectrograms and inputted to the neural style transfer model. </a:t>
            </a:r>
          </a:p>
          <a:p>
            <a:pPr marL="457200" indent="-457200" eaLnBrk="0" hangingPunct="0">
              <a:spcBef>
                <a:spcPct val="0"/>
              </a:spcBef>
              <a:buFont typeface="+mj-lt"/>
              <a:buAutoNum type="arabicPeriod"/>
            </a:pPr>
            <a:endParaRPr lang="en-US" kern="1200" dirty="0">
              <a:solidFill>
                <a:schemeClr val="tx1"/>
              </a:solidFill>
              <a:latin typeface="Times New Roman" pitchFamily="18" charset="0"/>
              <a:cs typeface="+mn-cs"/>
            </a:endParaRPr>
          </a:p>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neural style transfer model we employ here utilizes transfer learning using VGG-19 Convolutional Neural Network. Transfer learning enables us to take advantage of Image Net weights without having to create a completely new model that requires millions of Mel spectrogram data graphs. </a:t>
            </a:r>
          </a:p>
          <a:p>
            <a:pPr marL="457200" indent="-457200" eaLnBrk="0" hangingPunct="0">
              <a:spcBef>
                <a:spcPct val="0"/>
              </a:spcBef>
              <a:buFont typeface="+mj-lt"/>
              <a:buAutoNum type="arabicPeriod"/>
            </a:pPr>
            <a:endParaRPr lang="en-US" kern="1200" dirty="0">
              <a:solidFill>
                <a:schemeClr val="tx1"/>
              </a:solidFill>
              <a:latin typeface="Times New Roman" pitchFamily="18" charset="0"/>
              <a:cs typeface="+mn-cs"/>
            </a:endParaRPr>
          </a:p>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neural style transfer module outputs the enhanced Mel spectrogram which is converted back to audio by utilizing the Griffin Lim Algorithm. </a:t>
            </a:r>
          </a:p>
        </p:txBody>
      </p:sp>
    </p:spTree>
    <p:extLst>
      <p:ext uri="{BB962C8B-B14F-4D97-AF65-F5344CB8AC3E}">
        <p14:creationId xmlns:p14="http://schemas.microsoft.com/office/powerpoint/2010/main" val="3739876266"/>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7481-4616-5F74-232C-F9E2962F47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A4C78266-BC09-6A93-ABDA-F7CA261AF559}"/>
              </a:ext>
            </a:extLst>
          </p:cNvPr>
          <p:cNvSpPr>
            <a:spLocks noGrp="1"/>
          </p:cNvSpPr>
          <p:nvPr>
            <p:ph idx="1"/>
          </p:nvPr>
        </p:nvSpPr>
        <p:spPr/>
        <p:txBody>
          <a:bodyPr/>
          <a:lstStyle/>
          <a:p>
            <a:pPr marL="0" indent="0" eaLnBrk="0" hangingPunct="0">
              <a:spcBef>
                <a:spcPct val="0"/>
              </a:spcBef>
              <a:buNone/>
            </a:pPr>
            <a:r>
              <a:rPr lang="en-US" kern="1200" dirty="0">
                <a:solidFill>
                  <a:schemeClr val="tx1"/>
                </a:solidFill>
                <a:latin typeface="Times New Roman" pitchFamily="18" charset="0"/>
                <a:cs typeface="+mn-cs"/>
              </a:rPr>
              <a:t>4. The Griffin-Lim algorithm is an iterative algorithm used for signal reconstruction in sound processing. It involves alternating between a time-frequency analysis step, where the short-time Fourier transform is applied to the input signal, and a synthesis step, where the signal is reconstructed from the magnitude and phase of the short-time Fourier transform using an iterative phase retrieval technique.</a:t>
            </a:r>
          </a:p>
          <a:p>
            <a:pPr marL="0" indent="0" eaLnBrk="0" hangingPunct="0">
              <a:spcBef>
                <a:spcPct val="0"/>
              </a:spcBef>
              <a:buNone/>
            </a:pPr>
            <a:r>
              <a:rPr lang="en-US" kern="1200" dirty="0">
                <a:solidFill>
                  <a:schemeClr val="tx1"/>
                </a:solidFill>
                <a:latin typeface="Times New Roman" pitchFamily="18" charset="0"/>
                <a:cs typeface="+mn-cs"/>
              </a:rPr>
              <a:t> </a:t>
            </a:r>
          </a:p>
          <a:p>
            <a:pPr marL="0" indent="0" eaLnBrk="0" hangingPunct="0">
              <a:spcBef>
                <a:spcPct val="0"/>
              </a:spcBef>
              <a:buNone/>
            </a:pPr>
            <a:r>
              <a:rPr lang="en-US" kern="1200" dirty="0">
                <a:solidFill>
                  <a:schemeClr val="tx1"/>
                </a:solidFill>
                <a:latin typeface="Times New Roman" pitchFamily="18" charset="0"/>
                <a:cs typeface="+mn-cs"/>
              </a:rPr>
              <a:t>5. Finally, the audio is denoised using the spectral gating algorithm. Spectral noise gating is a noise reduction technique used in audio signal processing that involves dividing the frequency spectrum of a signal into separate bands, and then applying a gating threshold to each band based on the level of noise in that band. </a:t>
            </a:r>
            <a:endParaRPr lang="en-IN" kern="1200" dirty="0">
              <a:solidFill>
                <a:schemeClr val="tx1"/>
              </a:solidFill>
              <a:latin typeface="Times New Roman" pitchFamily="18" charset="0"/>
              <a:cs typeface="+mn-cs"/>
            </a:endParaRPr>
          </a:p>
          <a:p>
            <a:endParaRPr lang="en-US" dirty="0"/>
          </a:p>
        </p:txBody>
      </p:sp>
    </p:spTree>
    <p:extLst>
      <p:ext uri="{BB962C8B-B14F-4D97-AF65-F5344CB8AC3E}">
        <p14:creationId xmlns:p14="http://schemas.microsoft.com/office/powerpoint/2010/main" val="1319159249"/>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 VGG 19 Input and Structure</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5" name="Picture 4">
            <a:extLst>
              <a:ext uri="{FF2B5EF4-FFF2-40B4-BE49-F238E27FC236}">
                <a16:creationId xmlns:a16="http://schemas.microsoft.com/office/drawing/2014/main" id="{46F0A026-E77C-D0F7-E53C-A129175645ED}"/>
              </a:ext>
            </a:extLst>
          </p:cNvPr>
          <p:cNvPicPr>
            <a:picLocks noChangeAspect="1"/>
          </p:cNvPicPr>
          <p:nvPr/>
        </p:nvPicPr>
        <p:blipFill>
          <a:blip r:embed="rId2"/>
          <a:stretch>
            <a:fillRect/>
          </a:stretch>
        </p:blipFill>
        <p:spPr>
          <a:xfrm>
            <a:off x="3450855" y="1259663"/>
            <a:ext cx="5470808" cy="5002440"/>
          </a:xfrm>
          <a:prstGeom prst="rect">
            <a:avLst/>
          </a:prstGeom>
        </p:spPr>
      </p:pic>
    </p:spTree>
    <p:extLst>
      <p:ext uri="{BB962C8B-B14F-4D97-AF65-F5344CB8AC3E}">
        <p14:creationId xmlns:p14="http://schemas.microsoft.com/office/powerpoint/2010/main" val="325960107"/>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 Mel Spectrogram to Tiff</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501E4E89-FA95-5208-99E9-1B945EDB97B2}"/>
              </a:ext>
            </a:extLst>
          </p:cNvPr>
          <p:cNvPicPr>
            <a:picLocks noChangeAspect="1"/>
          </p:cNvPicPr>
          <p:nvPr/>
        </p:nvPicPr>
        <p:blipFill rotWithShape="1">
          <a:blip r:embed="rId2"/>
          <a:srcRect t="1" b="46181"/>
          <a:stretch/>
        </p:blipFill>
        <p:spPr>
          <a:xfrm>
            <a:off x="3345805" y="2619276"/>
            <a:ext cx="5835950" cy="1927558"/>
          </a:xfrm>
          <a:prstGeom prst="rect">
            <a:avLst/>
          </a:prstGeom>
        </p:spPr>
      </p:pic>
    </p:spTree>
    <p:extLst>
      <p:ext uri="{BB962C8B-B14F-4D97-AF65-F5344CB8AC3E}">
        <p14:creationId xmlns:p14="http://schemas.microsoft.com/office/powerpoint/2010/main" val="2564829953"/>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 Weights</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DBF0A1E4-DC2C-C1F7-A82D-776B35647F4E}"/>
              </a:ext>
            </a:extLst>
          </p:cNvPr>
          <p:cNvPicPr>
            <a:picLocks noChangeAspect="1"/>
          </p:cNvPicPr>
          <p:nvPr/>
        </p:nvPicPr>
        <p:blipFill>
          <a:blip r:embed="rId2"/>
          <a:stretch>
            <a:fillRect/>
          </a:stretch>
        </p:blipFill>
        <p:spPr>
          <a:xfrm>
            <a:off x="4156714" y="2348010"/>
            <a:ext cx="4014163" cy="2649347"/>
          </a:xfrm>
          <a:prstGeom prst="rect">
            <a:avLst/>
          </a:prstGeom>
        </p:spPr>
      </p:pic>
    </p:spTree>
    <p:extLst>
      <p:ext uri="{BB962C8B-B14F-4D97-AF65-F5344CB8AC3E}">
        <p14:creationId xmlns:p14="http://schemas.microsoft.com/office/powerpoint/2010/main" val="2053769415"/>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9108-4A50-4E5C-9885-6BA13E07C1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2AF9D1FE-A88E-44D0-9E74-95EA1965A4CF}"/>
              </a:ext>
            </a:extLst>
          </p:cNvPr>
          <p:cNvSpPr>
            <a:spLocks noGrp="1"/>
          </p:cNvSpPr>
          <p:nvPr>
            <p:ph idx="1"/>
          </p:nvPr>
        </p:nvSpPr>
        <p:spPr>
          <a:xfrm>
            <a:off x="609600" y="1219203"/>
            <a:ext cx="10972800" cy="5276190"/>
          </a:xfrm>
        </p:spPr>
        <p:txBody>
          <a:bodyPr/>
          <a:lstStyle/>
          <a:p>
            <a:r>
              <a:rPr lang="en-IN" sz="1800" b="0" i="0" u="none" strike="noStrike" dirty="0">
                <a:solidFill>
                  <a:srgbClr val="2F5496"/>
                </a:solidFill>
                <a:effectLst/>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Wang, </a:t>
            </a:r>
            <a:r>
              <a:rPr lang="en-IN" dirty="0" err="1">
                <a:solidFill>
                  <a:schemeClr val="tx1"/>
                </a:solidFill>
                <a:latin typeface="Times New Roman" panose="02020603050405020304" pitchFamily="18" charset="0"/>
                <a:cs typeface="Times New Roman" panose="02020603050405020304" pitchFamily="18" charset="0"/>
              </a:rPr>
              <a:t>Disong</a:t>
            </a:r>
            <a:r>
              <a:rPr lang="en-IN" dirty="0">
                <a:solidFill>
                  <a:schemeClr val="tx1"/>
                </a:solidFill>
                <a:latin typeface="Times New Roman" panose="02020603050405020304" pitchFamily="18" charset="0"/>
                <a:cs typeface="Times New Roman" panose="02020603050405020304" pitchFamily="18" charset="0"/>
              </a:rPr>
              <a:t>, et al. "End-to-end voice conversion via cross-modal knowledge distillation for dysarthric speech reconstruction." ICASSP 2020-2020 IEEE International Conference on Acoustics, Speech and Signal Processing (ICASSP). IEEE, 2020.</a:t>
            </a:r>
          </a:p>
          <a:p>
            <a:pPr marL="400050" lvl="1" indent="0" algn="just">
              <a:buNone/>
            </a:pP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seq2seq TTS with encoder, attention and decoder  is trained on normal speech to generate character embeddings and a cross modal knowledge distillation system</a:t>
            </a:r>
            <a:r>
              <a:rPr lang="en-IN" sz="1800" dirty="0">
                <a:effectLst/>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Metrics used were MOS and one human recognition score and WER of 9.33 on high dysarthria</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Chen, Chen-Yu, et al. "Enhancing Intelligibility of Dysarthric Speech Using Gated Convolutional-Based Voice Conversion System." </a:t>
            </a:r>
            <a:r>
              <a:rPr lang="en-IN" dirty="0" err="1">
                <a:solidFill>
                  <a:schemeClr val="tx1"/>
                </a:solidFill>
                <a:latin typeface="Times New Roman" panose="02020603050405020304" pitchFamily="18" charset="0"/>
                <a:cs typeface="Times New Roman" panose="02020603050405020304" pitchFamily="18" charset="0"/>
              </a:rPr>
              <a:t>Interspeech</a:t>
            </a:r>
            <a:r>
              <a:rPr lang="en-IN" dirty="0">
                <a:solidFill>
                  <a:schemeClr val="tx1"/>
                </a:solidFill>
                <a:latin typeface="Times New Roman" panose="02020603050405020304" pitchFamily="18" charset="0"/>
                <a:cs typeface="Times New Roman" panose="02020603050405020304" pitchFamily="18" charset="0"/>
              </a:rPr>
              <a:t>. 2020.</a:t>
            </a:r>
          </a:p>
          <a:p>
            <a:pPr marL="400050" lvl="1" indent="0">
              <a:buNone/>
            </a:pPr>
            <a:r>
              <a:rPr lang="en-IN" sz="1800" dirty="0">
                <a:solidFill>
                  <a:srgbClr val="000000"/>
                </a:solidFill>
                <a:latin typeface="Times New Roman" panose="02020603050405020304" pitchFamily="18" charset="0"/>
                <a:cs typeface="Times New Roman" panose="02020603050405020304" pitchFamily="18" charset="0"/>
              </a:rPr>
              <a:t>The Gated CNN can capture such long-range dependencies and the gated activation functions can be trained on the data so there is greater control on what information passes through the hierarchy with the enhanced speech accuracy at a rate of 85.9%. </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411997"/>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Implementation – Loss Layers</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p:txBody>
          <a:bodyPr/>
          <a:lstStyle/>
          <a:p>
            <a:endParaRPr lang="en-US" dirty="0"/>
          </a:p>
          <a:p>
            <a:endParaRPr lang="en-IN" dirty="0"/>
          </a:p>
        </p:txBody>
      </p:sp>
      <p:pic>
        <p:nvPicPr>
          <p:cNvPr id="4" name="Picture 3">
            <a:extLst>
              <a:ext uri="{FF2B5EF4-FFF2-40B4-BE49-F238E27FC236}">
                <a16:creationId xmlns:a16="http://schemas.microsoft.com/office/drawing/2014/main" id="{D3BDEB26-A6DF-08D1-3FA5-54F465649E10}"/>
              </a:ext>
            </a:extLst>
          </p:cNvPr>
          <p:cNvPicPr>
            <a:picLocks noChangeAspect="1"/>
          </p:cNvPicPr>
          <p:nvPr/>
        </p:nvPicPr>
        <p:blipFill rotWithShape="1">
          <a:blip r:embed="rId2"/>
          <a:srcRect b="14889"/>
          <a:stretch/>
        </p:blipFill>
        <p:spPr>
          <a:xfrm>
            <a:off x="3141598" y="1340732"/>
            <a:ext cx="6213868" cy="4663904"/>
          </a:xfrm>
          <a:prstGeom prst="rect">
            <a:avLst/>
          </a:prstGeom>
        </p:spPr>
      </p:pic>
    </p:spTree>
    <p:extLst>
      <p:ext uri="{BB962C8B-B14F-4D97-AF65-F5344CB8AC3E}">
        <p14:creationId xmlns:p14="http://schemas.microsoft.com/office/powerpoint/2010/main" val="4060124676"/>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A31C-353E-DBB1-ACA8-34AE07090E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Comparative Study </a:t>
            </a:r>
          </a:p>
        </p:txBody>
      </p:sp>
      <p:sp>
        <p:nvSpPr>
          <p:cNvPr id="3" name="Content Placeholder 2">
            <a:extLst>
              <a:ext uri="{FF2B5EF4-FFF2-40B4-BE49-F238E27FC236}">
                <a16:creationId xmlns:a16="http://schemas.microsoft.com/office/drawing/2014/main" id="{3E20F547-6F66-E41E-67FA-D679D037CF68}"/>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err="1">
                <a:solidFill>
                  <a:schemeClr val="tx1"/>
                </a:solidFill>
                <a:latin typeface="Times New Roman" pitchFamily="18" charset="0"/>
                <a:cs typeface="+mn-cs"/>
              </a:rPr>
              <a:t>AlexNet</a:t>
            </a:r>
            <a:r>
              <a:rPr lang="en-US" kern="1200" dirty="0">
                <a:solidFill>
                  <a:schemeClr val="tx1"/>
                </a:solidFill>
                <a:latin typeface="Times New Roman" pitchFamily="18" charset="0"/>
                <a:cs typeface="+mn-cs"/>
              </a:rPr>
              <a:t> is a good choice for tasks that require less computational resources, but may not produce as visually appealing stylized images compared to VGG networks. </a:t>
            </a:r>
          </a:p>
          <a:p>
            <a:pPr marL="457200" indent="-457200" eaLnBrk="0" hangingPunct="0">
              <a:spcBef>
                <a:spcPct val="0"/>
              </a:spcBef>
              <a:buFont typeface="+mj-lt"/>
              <a:buAutoNum type="arabicPeriod"/>
            </a:pPr>
            <a:endParaRPr lang="en-US" kern="1200" dirty="0">
              <a:solidFill>
                <a:schemeClr val="tx1"/>
              </a:solidFill>
              <a:latin typeface="Times New Roman" pitchFamily="18" charset="0"/>
              <a:cs typeface="+mn-cs"/>
            </a:endParaRPr>
          </a:p>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VGG19 is better suited for tasks that require more detailed features, but may require more computational resources compared to VGG16. VGG16 is a good choice for tasks that require a faster computation time, but may not be able to extract as much detail from the input images compared to VGG19. </a:t>
            </a:r>
          </a:p>
          <a:p>
            <a:pPr marL="457200" indent="-457200" eaLnBrk="0" hangingPunct="0">
              <a:spcBef>
                <a:spcPct val="0"/>
              </a:spcBef>
              <a:buFont typeface="+mj-lt"/>
              <a:buAutoNum type="arabicPeriod"/>
            </a:pPr>
            <a:endParaRPr lang="en-US" kern="1200" dirty="0">
              <a:solidFill>
                <a:schemeClr val="tx1"/>
              </a:solidFill>
              <a:latin typeface="Times New Roman" pitchFamily="18" charset="0"/>
              <a:cs typeface="+mn-cs"/>
            </a:endParaRPr>
          </a:p>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One of the key differences between VGG19 and VGG16 is their number of parameters. VGG19 has about 144 million parameters, while VGG16 has about 138 million parameters. This difference in the number of parameters can affect the computational resources required for NST using these architectures. </a:t>
            </a:r>
          </a:p>
        </p:txBody>
      </p:sp>
    </p:spTree>
    <p:extLst>
      <p:ext uri="{BB962C8B-B14F-4D97-AF65-F5344CB8AC3E}">
        <p14:creationId xmlns:p14="http://schemas.microsoft.com/office/powerpoint/2010/main" val="1015312011"/>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A31C-353E-DBB1-ACA8-34AE07090E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Comparative Study </a:t>
            </a:r>
          </a:p>
        </p:txBody>
      </p:sp>
      <p:sp>
        <p:nvSpPr>
          <p:cNvPr id="3" name="Content Placeholder 2">
            <a:extLst>
              <a:ext uri="{FF2B5EF4-FFF2-40B4-BE49-F238E27FC236}">
                <a16:creationId xmlns:a16="http://schemas.microsoft.com/office/drawing/2014/main" id="{3E20F547-6F66-E41E-67FA-D679D037CF68}"/>
              </a:ext>
            </a:extLst>
          </p:cNvPr>
          <p:cNvSpPr>
            <a:spLocks noGrp="1"/>
          </p:cNvSpPr>
          <p:nvPr>
            <p:ph idx="1"/>
          </p:nvPr>
        </p:nvSpPr>
        <p:spPr/>
        <p:txBody>
          <a:bodyPr/>
          <a:lstStyle/>
          <a:p>
            <a:pPr marL="0" lvl="0" indent="0" eaLnBrk="0" hangingPunct="0">
              <a:spcBef>
                <a:spcPct val="0"/>
              </a:spcBef>
              <a:buNone/>
              <a:tabLst>
                <a:tab pos="127000" algn="l"/>
              </a:tabLst>
            </a:pPr>
            <a:r>
              <a:rPr lang="en-US" kern="1200" dirty="0">
                <a:solidFill>
                  <a:schemeClr val="tx1"/>
                </a:solidFill>
                <a:latin typeface="Times New Roman" pitchFamily="18" charset="0"/>
                <a:cs typeface="+mn-cs"/>
              </a:rPr>
              <a:t>4. VGG19 is considered to be better than Alex Net in the following aspects. </a:t>
            </a:r>
          </a:p>
          <a:p>
            <a:pPr marL="0" lvl="0" indent="0" eaLnBrk="0" hangingPunct="0">
              <a:spcBef>
                <a:spcPct val="0"/>
              </a:spcBef>
              <a:buNone/>
              <a:tabLst>
                <a:tab pos="127000" algn="l"/>
              </a:tabLst>
            </a:pPr>
            <a:r>
              <a:rPr lang="en-US" kern="1200" dirty="0">
                <a:solidFill>
                  <a:schemeClr val="tx1"/>
                </a:solidFill>
                <a:latin typeface="Times New Roman" pitchFamily="18" charset="0"/>
                <a:cs typeface="+mn-cs"/>
              </a:rPr>
              <a:t>Deeper network suggests learning of more complex features which is needed for a speech set like dysarthria which is already very difficult to decode.</a:t>
            </a:r>
          </a:p>
          <a:p>
            <a:pPr marL="0" lvl="0" indent="0" eaLnBrk="0" hangingPunct="0">
              <a:spcBef>
                <a:spcPct val="0"/>
              </a:spcBef>
              <a:buNone/>
              <a:tabLst>
                <a:tab pos="127000" algn="l"/>
              </a:tabLst>
            </a:pPr>
            <a:endParaRPr lang="en-IN" kern="1200" dirty="0">
              <a:solidFill>
                <a:schemeClr val="tx1"/>
              </a:solidFill>
              <a:latin typeface="Times New Roman" pitchFamily="18" charset="0"/>
              <a:cs typeface="+mn-cs"/>
            </a:endParaRPr>
          </a:p>
          <a:p>
            <a:pPr marL="0" lvl="0" indent="0" eaLnBrk="0" hangingPunct="0">
              <a:spcBef>
                <a:spcPct val="0"/>
              </a:spcBef>
              <a:buNone/>
              <a:tabLst>
                <a:tab pos="127000" algn="l"/>
              </a:tabLst>
            </a:pPr>
            <a:r>
              <a:rPr lang="en-IN" kern="1200" dirty="0">
                <a:solidFill>
                  <a:schemeClr val="tx1"/>
                </a:solidFill>
                <a:latin typeface="Times New Roman" pitchFamily="18" charset="0"/>
                <a:cs typeface="+mn-cs"/>
              </a:rPr>
              <a:t>5. </a:t>
            </a:r>
            <a:r>
              <a:rPr lang="en-US" kern="1200" dirty="0">
                <a:solidFill>
                  <a:schemeClr val="tx1"/>
                </a:solidFill>
                <a:latin typeface="Times New Roman" pitchFamily="18" charset="0"/>
                <a:cs typeface="+mn-cs"/>
              </a:rPr>
              <a:t>Smaller filter size as compared to Alex net. Smaller filters help capture more fine-grained features in an image, leading to better performance.</a:t>
            </a:r>
          </a:p>
          <a:p>
            <a:pPr marL="0" lvl="0" indent="0" eaLnBrk="0" hangingPunct="0">
              <a:spcBef>
                <a:spcPct val="0"/>
              </a:spcBef>
              <a:buNone/>
              <a:tabLst>
                <a:tab pos="127000" algn="l"/>
              </a:tabLst>
            </a:pPr>
            <a:endParaRPr lang="en-IN" kern="1200" dirty="0">
              <a:solidFill>
                <a:schemeClr val="tx1"/>
              </a:solidFill>
              <a:latin typeface="Times New Roman" pitchFamily="18" charset="0"/>
              <a:cs typeface="+mn-cs"/>
            </a:endParaRPr>
          </a:p>
          <a:p>
            <a:pPr marL="0" lvl="0" indent="0" eaLnBrk="0" hangingPunct="0">
              <a:spcBef>
                <a:spcPct val="0"/>
              </a:spcBef>
              <a:buNone/>
              <a:tabLst>
                <a:tab pos="127000" algn="l"/>
              </a:tabLst>
            </a:pPr>
            <a:r>
              <a:rPr lang="en-IN" kern="1200" dirty="0">
                <a:solidFill>
                  <a:schemeClr val="tx1"/>
                </a:solidFill>
                <a:latin typeface="Times New Roman" pitchFamily="18" charset="0"/>
                <a:cs typeface="+mn-cs"/>
              </a:rPr>
              <a:t>6. </a:t>
            </a:r>
            <a:r>
              <a:rPr lang="en-US" kern="1200" dirty="0">
                <a:solidFill>
                  <a:schemeClr val="tx1"/>
                </a:solidFill>
                <a:latin typeface="Times New Roman" pitchFamily="18" charset="0"/>
                <a:cs typeface="+mn-cs"/>
              </a:rPr>
              <a:t>VGG19 has a uniform architecture with 3x3 convolutional layers followed by max-pooling layers, making it easier to train and fine-tune than </a:t>
            </a:r>
            <a:r>
              <a:rPr lang="en-US" kern="1200" dirty="0" err="1">
                <a:solidFill>
                  <a:schemeClr val="tx1"/>
                </a:solidFill>
                <a:latin typeface="Times New Roman" pitchFamily="18" charset="0"/>
                <a:cs typeface="+mn-cs"/>
              </a:rPr>
              <a:t>AlexNet's</a:t>
            </a:r>
            <a:r>
              <a:rPr lang="en-US" kern="1200" dirty="0">
                <a:solidFill>
                  <a:schemeClr val="tx1"/>
                </a:solidFill>
                <a:latin typeface="Times New Roman" pitchFamily="18" charset="0"/>
                <a:cs typeface="+mn-cs"/>
              </a:rPr>
              <a:t> architecture, which is more complex and varied.</a:t>
            </a:r>
          </a:p>
          <a:p>
            <a:pPr marL="0" lvl="0" indent="0" eaLnBrk="0" hangingPunct="0">
              <a:spcBef>
                <a:spcPct val="0"/>
              </a:spcBef>
              <a:buNone/>
              <a:tabLst>
                <a:tab pos="127000" algn="l"/>
              </a:tabLst>
            </a:pPr>
            <a:endParaRPr lang="en-IN" kern="1200" dirty="0">
              <a:solidFill>
                <a:schemeClr val="tx1"/>
              </a:solidFill>
              <a:latin typeface="Times New Roman" pitchFamily="18" charset="0"/>
              <a:cs typeface="+mn-cs"/>
            </a:endParaRPr>
          </a:p>
          <a:p>
            <a:pPr marL="0" indent="0" eaLnBrk="0" hangingPunct="0">
              <a:spcBef>
                <a:spcPct val="0"/>
              </a:spcBef>
              <a:buNone/>
              <a:tabLst>
                <a:tab pos="127000" algn="l"/>
              </a:tabLst>
            </a:pPr>
            <a:r>
              <a:rPr lang="en-US" kern="1200" dirty="0">
                <a:solidFill>
                  <a:schemeClr val="tx1"/>
                </a:solidFill>
                <a:latin typeface="Times New Roman" pitchFamily="18" charset="0"/>
                <a:cs typeface="+mn-cs"/>
              </a:rPr>
              <a:t>7. Hence, VGG19 has been deployed to enhance slurred speech caused by dysarthria. </a:t>
            </a:r>
            <a:endParaRPr lang="en-IN" kern="1200" dirty="0">
              <a:solidFill>
                <a:schemeClr val="tx1"/>
              </a:solidFill>
              <a:latin typeface="Times New Roman" pitchFamily="18" charset="0"/>
              <a:cs typeface="+mn-cs"/>
            </a:endParaRPr>
          </a:p>
          <a:p>
            <a:endParaRPr lang="en-US" dirty="0"/>
          </a:p>
        </p:txBody>
      </p:sp>
    </p:spTree>
    <p:extLst>
      <p:ext uri="{BB962C8B-B14F-4D97-AF65-F5344CB8AC3E}">
        <p14:creationId xmlns:p14="http://schemas.microsoft.com/office/powerpoint/2010/main" val="3326324667"/>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140414"/>
            <a:ext cx="10972800" cy="792162"/>
          </a:xfrm>
        </p:spPr>
        <p:txBody>
          <a:bodyPr/>
          <a:lstStyle/>
          <a:p>
            <a:r>
              <a:rPr lang="en-IN" dirty="0">
                <a:latin typeface="Times New Roman" panose="02020603050405020304" pitchFamily="18" charset="0"/>
                <a:cs typeface="Times New Roman" panose="02020603050405020304" pitchFamily="18" charset="0"/>
              </a:rPr>
              <a:t>Results – “AIR”</a:t>
            </a:r>
          </a:p>
        </p:txBody>
      </p:sp>
      <p:sp>
        <p:nvSpPr>
          <p:cNvPr id="8" name="Content Placeholder 7">
            <a:extLst>
              <a:ext uri="{FF2B5EF4-FFF2-40B4-BE49-F238E27FC236}">
                <a16:creationId xmlns:a16="http://schemas.microsoft.com/office/drawing/2014/main" id="{D07E2147-5296-E9C3-540E-7EBCF177082C}"/>
              </a:ext>
            </a:extLst>
          </p:cNvPr>
          <p:cNvSpPr>
            <a:spLocks noGrp="1"/>
          </p:cNvSpPr>
          <p:nvPr>
            <p:ph idx="1"/>
          </p:nvPr>
        </p:nvSpPr>
        <p:spPr>
          <a:xfrm>
            <a:off x="604007" y="1219203"/>
            <a:ext cx="10978393" cy="4906963"/>
          </a:xfrm>
        </p:spPr>
        <p:txBody>
          <a:bodyPr/>
          <a:lstStyle/>
          <a:p>
            <a:endParaRPr lang="en-US" dirty="0"/>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en-IN" kern="1200" dirty="0">
                <a:solidFill>
                  <a:srgbClr val="000000"/>
                </a:solidFill>
                <a:latin typeface="Times New Roman" pitchFamily="18" charset="0"/>
                <a:cs typeface="Times New Roman" panose="02020603050405020304" pitchFamily="18" charset="0"/>
              </a:rPr>
              <a:t>We have dysarthric and normal voice sample for a male patient along with the generated sample.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en-IN" kern="1200" dirty="0">
                <a:solidFill>
                  <a:srgbClr val="000000"/>
                </a:solidFill>
                <a:latin typeface="Times New Roman" pitchFamily="18" charset="0"/>
                <a:cs typeface="Times New Roman" panose="02020603050405020304" pitchFamily="18" charset="0"/>
              </a:rPr>
              <a:t>Our observation is that while the dysarthric speaker stretches the A and stresses on the R, the normal speaker does not do either. Further, the loudness is uneven in the dysarthric sample.  </a:t>
            </a: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en-IN" kern="1200" dirty="0">
                <a:solidFill>
                  <a:srgbClr val="000000"/>
                </a:solidFill>
                <a:latin typeface="Times New Roman" pitchFamily="18" charset="0"/>
                <a:cs typeface="Times New Roman" panose="02020603050405020304" pitchFamily="18" charset="0"/>
              </a:rPr>
              <a:t>The generated sample has even loudness, lesser stress on A like the normal and also does not stress as much on the R. Thus the speaker characteristics are retained and style of normal speaker is present simultaneously in the generated audio </a:t>
            </a:r>
            <a:endParaRPr lang="en-IN" dirty="0"/>
          </a:p>
        </p:txBody>
      </p:sp>
      <p:pic>
        <p:nvPicPr>
          <p:cNvPr id="3" name="0059 (4)">
            <a:hlinkClick r:id="" action="ppaction://media"/>
            <a:extLst>
              <a:ext uri="{FF2B5EF4-FFF2-40B4-BE49-F238E27FC236}">
                <a16:creationId xmlns:a16="http://schemas.microsoft.com/office/drawing/2014/main" id="{AD2C147F-E3E5-BC55-59EF-3643D4F14B6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89916" y="5289023"/>
            <a:ext cx="406400" cy="406400"/>
          </a:xfrm>
          <a:prstGeom prst="rect">
            <a:avLst/>
          </a:prstGeom>
        </p:spPr>
      </p:pic>
      <p:pic>
        <p:nvPicPr>
          <p:cNvPr id="4" name="0062 (1)">
            <a:hlinkClick r:id="" action="ppaction://media"/>
            <a:extLst>
              <a:ext uri="{FF2B5EF4-FFF2-40B4-BE49-F238E27FC236}">
                <a16:creationId xmlns:a16="http://schemas.microsoft.com/office/drawing/2014/main" id="{CF683F68-5861-F3AD-5CB3-7F0F1043EAB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88125" y="5286457"/>
            <a:ext cx="406400" cy="406400"/>
          </a:xfrm>
          <a:prstGeom prst="rect">
            <a:avLst/>
          </a:prstGeom>
        </p:spPr>
      </p:pic>
      <p:pic>
        <p:nvPicPr>
          <p:cNvPr id="5" name="output_denoised (10)">
            <a:hlinkClick r:id="" action="ppaction://media"/>
            <a:extLst>
              <a:ext uri="{FF2B5EF4-FFF2-40B4-BE49-F238E27FC236}">
                <a16:creationId xmlns:a16="http://schemas.microsoft.com/office/drawing/2014/main" id="{39C974E2-BB7B-C67C-E402-67B6995D2B1D}"/>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9516844" y="5232397"/>
            <a:ext cx="406400" cy="406400"/>
          </a:xfrm>
          <a:prstGeom prst="rect">
            <a:avLst/>
          </a:prstGeom>
        </p:spPr>
      </p:pic>
    </p:spTree>
    <p:extLst>
      <p:ext uri="{BB962C8B-B14F-4D97-AF65-F5344CB8AC3E}">
        <p14:creationId xmlns:p14="http://schemas.microsoft.com/office/powerpoint/2010/main" val="203421794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3"/>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140414"/>
            <a:ext cx="10972800" cy="792162"/>
          </a:xfrm>
        </p:spPr>
        <p:txBody>
          <a:bodyPr/>
          <a:lstStyle/>
          <a:p>
            <a:r>
              <a:rPr lang="en-IN" dirty="0">
                <a:latin typeface="Times New Roman" panose="02020603050405020304" pitchFamily="18" charset="0"/>
                <a:cs typeface="Times New Roman" panose="02020603050405020304" pitchFamily="18" charset="0"/>
              </a:rPr>
              <a:t>Results – “DARK”</a:t>
            </a:r>
          </a:p>
        </p:txBody>
      </p:sp>
      <p:pic>
        <p:nvPicPr>
          <p:cNvPr id="4" name="0019">
            <a:hlinkClick r:id="" action="ppaction://media"/>
            <a:extLst>
              <a:ext uri="{FF2B5EF4-FFF2-40B4-BE49-F238E27FC236}">
                <a16:creationId xmlns:a16="http://schemas.microsoft.com/office/drawing/2014/main" id="{7DB65B16-2A3E-8469-348B-4E049416C8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1134" y="3265488"/>
            <a:ext cx="406400" cy="406400"/>
          </a:xfrm>
          <a:prstGeom prst="rect">
            <a:avLst/>
          </a:prstGeom>
        </p:spPr>
      </p:pic>
      <p:pic>
        <p:nvPicPr>
          <p:cNvPr id="5" name="0113">
            <a:hlinkClick r:id="" action="ppaction://media"/>
            <a:extLst>
              <a:ext uri="{FF2B5EF4-FFF2-40B4-BE49-F238E27FC236}">
                <a16:creationId xmlns:a16="http://schemas.microsoft.com/office/drawing/2014/main" id="{8D020B84-C45B-43A1-CD6D-550AB7C0D10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89600" y="3265488"/>
            <a:ext cx="406400" cy="406400"/>
          </a:xfrm>
          <a:prstGeom prst="rect">
            <a:avLst/>
          </a:prstGeom>
        </p:spPr>
      </p:pic>
      <p:pic>
        <p:nvPicPr>
          <p:cNvPr id="7" name="output_denoised">
            <a:hlinkClick r:id="" action="ppaction://media"/>
            <a:extLst>
              <a:ext uri="{FF2B5EF4-FFF2-40B4-BE49-F238E27FC236}">
                <a16:creationId xmlns:a16="http://schemas.microsoft.com/office/drawing/2014/main" id="{8D36F0D4-1A3E-DC9F-D630-2365E5120E3F}"/>
              </a:ext>
            </a:extLst>
          </p:cNvPr>
          <p:cNvPicPr>
            <a:picLocks noGrp="1" noChangeAspect="1"/>
          </p:cNvPicPr>
          <p:nvPr>
            <p:ph idx="1"/>
            <a:audioFile r:link="rId6"/>
            <p:extLst>
              <p:ext uri="{DAA4B4D4-6D71-4841-9C94-3DE7FCFB9230}">
                <p14:media xmlns:p14="http://schemas.microsoft.com/office/powerpoint/2010/main" r:embed="rId5"/>
              </p:ext>
            </p:extLst>
          </p:nvPr>
        </p:nvPicPr>
        <p:blipFill>
          <a:blip r:embed="rId8"/>
          <a:stretch>
            <a:fillRect/>
          </a:stretch>
        </p:blipFill>
        <p:spPr>
          <a:xfrm>
            <a:off x="9600734" y="3225800"/>
            <a:ext cx="406400" cy="406400"/>
          </a:xfrm>
        </p:spPr>
      </p:pic>
      <p:sp>
        <p:nvSpPr>
          <p:cNvPr id="10" name="TextBox 9">
            <a:extLst>
              <a:ext uri="{FF2B5EF4-FFF2-40B4-BE49-F238E27FC236}">
                <a16:creationId xmlns:a16="http://schemas.microsoft.com/office/drawing/2014/main" id="{90A5DB11-1454-30B4-C753-255B4AF69932}"/>
              </a:ext>
            </a:extLst>
          </p:cNvPr>
          <p:cNvSpPr txBox="1"/>
          <p:nvPr/>
        </p:nvSpPr>
        <p:spPr>
          <a:xfrm>
            <a:off x="914400" y="1513861"/>
            <a:ext cx="9831897" cy="830997"/>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en-IN" kern="1200" dirty="0">
                <a:solidFill>
                  <a:srgbClr val="000000"/>
                </a:solidFill>
                <a:latin typeface="Times New Roman" pitchFamily="18" charset="0"/>
                <a:cs typeface="Times New Roman" panose="02020603050405020304" pitchFamily="18" charset="0"/>
              </a:rPr>
              <a:t>We have dysarthric and normal voice sample for a male patient along with the generated sample. It does not do as well for this word </a:t>
            </a:r>
          </a:p>
        </p:txBody>
      </p:sp>
    </p:spTree>
    <p:extLst>
      <p:ext uri="{BB962C8B-B14F-4D97-AF65-F5344CB8AC3E}">
        <p14:creationId xmlns:p14="http://schemas.microsoft.com/office/powerpoint/2010/main" val="12805230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5C111-B972-16DA-C9C0-624FEAD806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Metrics - Mean Opinion Scores </a:t>
            </a:r>
          </a:p>
        </p:txBody>
      </p:sp>
      <p:graphicFrame>
        <p:nvGraphicFramePr>
          <p:cNvPr id="5" name="Content Placeholder 4">
            <a:extLst>
              <a:ext uri="{FF2B5EF4-FFF2-40B4-BE49-F238E27FC236}">
                <a16:creationId xmlns:a16="http://schemas.microsoft.com/office/drawing/2014/main" id="{AC2DACB8-326F-F8AF-5741-2CCC0EEC819C}"/>
              </a:ext>
            </a:extLst>
          </p:cNvPr>
          <p:cNvGraphicFramePr>
            <a:graphicFrameLocks noGrp="1"/>
          </p:cNvGraphicFramePr>
          <p:nvPr>
            <p:ph idx="1"/>
          </p:nvPr>
        </p:nvGraphicFramePr>
        <p:xfrm>
          <a:off x="4077309" y="1219200"/>
          <a:ext cx="4037382" cy="4906962"/>
        </p:xfrm>
        <a:graphic>
          <a:graphicData uri="http://schemas.openxmlformats.org/drawingml/2006/table">
            <a:tbl>
              <a:tblPr firstRow="1" firstCol="1" bandRow="1"/>
              <a:tblGrid>
                <a:gridCol w="2275470">
                  <a:extLst>
                    <a:ext uri="{9D8B030D-6E8A-4147-A177-3AD203B41FA5}">
                      <a16:colId xmlns:a16="http://schemas.microsoft.com/office/drawing/2014/main" val="263737966"/>
                    </a:ext>
                  </a:extLst>
                </a:gridCol>
                <a:gridCol w="880956">
                  <a:extLst>
                    <a:ext uri="{9D8B030D-6E8A-4147-A177-3AD203B41FA5}">
                      <a16:colId xmlns:a16="http://schemas.microsoft.com/office/drawing/2014/main" val="2537369117"/>
                    </a:ext>
                  </a:extLst>
                </a:gridCol>
                <a:gridCol w="880956">
                  <a:extLst>
                    <a:ext uri="{9D8B030D-6E8A-4147-A177-3AD203B41FA5}">
                      <a16:colId xmlns:a16="http://schemas.microsoft.com/office/drawing/2014/main" val="2275834425"/>
                    </a:ext>
                  </a:extLst>
                </a:gridCol>
              </a:tblGrid>
              <a:tr h="540858">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Convolutional Network / Word Utterance</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MOS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p>
                      <a:r>
                        <a:rPr lang="en-US"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Quality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826305"/>
                  </a:ext>
                </a:extLst>
              </a:tr>
              <a:tr h="275263">
                <a:tc>
                  <a:txBody>
                    <a:bodyPr/>
                    <a:lstStyle/>
                    <a:p>
                      <a:r>
                        <a:rPr lang="en-US" sz="1300" b="1">
                          <a:effectLst/>
                          <a:latin typeface="Times New Roman" panose="02020603050405020304" pitchFamily="18" charset="0"/>
                          <a:ea typeface="Times New Roman" panose="02020603050405020304" pitchFamily="18" charset="0"/>
                          <a:cs typeface="Mangal" panose="02040503050203030202" pitchFamily="18" charset="0"/>
                        </a:rPr>
                        <a:t>AIR (Male)</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714374"/>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Alex Net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Fair</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3070548"/>
                  </a:ext>
                </a:extLst>
              </a:tr>
              <a:tr h="265026">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VGG16</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Good</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542035"/>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VGG19</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5</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Excellent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832398"/>
                  </a:ext>
                </a:extLst>
              </a:tr>
              <a:tr h="275263">
                <a:tc>
                  <a:txBody>
                    <a:bodyPr/>
                    <a:lstStyle/>
                    <a:p>
                      <a:r>
                        <a:rPr lang="en-US" sz="1300" b="1">
                          <a:effectLst/>
                          <a:latin typeface="Times New Roman" panose="02020603050405020304" pitchFamily="18" charset="0"/>
                          <a:ea typeface="Times New Roman" panose="02020603050405020304" pitchFamily="18" charset="0"/>
                          <a:cs typeface="Mangal" panose="02040503050203030202" pitchFamily="18" charset="0"/>
                        </a:rPr>
                        <a:t>DARK (Male)</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278783"/>
                  </a:ext>
                </a:extLst>
              </a:tr>
              <a:tr h="265026">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Alex Net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Bad</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668799"/>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VGG16</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2</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Poor</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7244272"/>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VGG19</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Good</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284714"/>
                  </a:ext>
                </a:extLst>
              </a:tr>
              <a:tr h="265026">
                <a:tc>
                  <a:txBody>
                    <a:bodyPr/>
                    <a:lstStyle/>
                    <a:p>
                      <a:r>
                        <a:rPr lang="en-US" sz="1300" b="1">
                          <a:effectLst/>
                          <a:latin typeface="Times New Roman" panose="02020603050405020304" pitchFamily="18" charset="0"/>
                          <a:ea typeface="Times New Roman" panose="02020603050405020304" pitchFamily="18" charset="0"/>
                          <a:cs typeface="Mangal" panose="02040503050203030202" pitchFamily="18" charset="0"/>
                        </a:rPr>
                        <a:t>FOXTROT (Female)</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4473970"/>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Alex Net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2</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Poor</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494330"/>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VGG16</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Fair</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133627"/>
                  </a:ext>
                </a:extLst>
              </a:tr>
              <a:tr h="265026">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VGG19</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5</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Excellent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12766"/>
                  </a:ext>
                </a:extLst>
              </a:tr>
              <a:tr h="275263">
                <a:tc>
                  <a:txBody>
                    <a:bodyPr/>
                    <a:lstStyle/>
                    <a:p>
                      <a:r>
                        <a:rPr lang="en-US" sz="1300" b="1">
                          <a:effectLst/>
                          <a:latin typeface="Times New Roman" panose="02020603050405020304" pitchFamily="18" charset="0"/>
                          <a:ea typeface="Times New Roman" panose="02020603050405020304" pitchFamily="18" charset="0"/>
                          <a:cs typeface="Mangal" panose="02040503050203030202" pitchFamily="18" charset="0"/>
                        </a:rPr>
                        <a:t>GADGET(Female)</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 </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2107936"/>
                  </a:ext>
                </a:extLst>
              </a:tr>
              <a:tr h="275263">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Alex Net</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1</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Bad</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911001"/>
                  </a:ext>
                </a:extLst>
              </a:tr>
              <a:tr h="265026">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VGG16</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3</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a:effectLst/>
                          <a:latin typeface="Times New Roman" panose="02020603050405020304" pitchFamily="18" charset="0"/>
                          <a:ea typeface="Times New Roman" panose="02020603050405020304" pitchFamily="18" charset="0"/>
                          <a:cs typeface="Mangal" panose="02040503050203030202" pitchFamily="18" charset="0"/>
                        </a:rPr>
                        <a:t>Fair</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360326"/>
                  </a:ext>
                </a:extLst>
              </a:tr>
              <a:tr h="288344">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VGG19</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300">
                          <a:effectLst/>
                          <a:latin typeface="Times New Roman" panose="02020603050405020304" pitchFamily="18" charset="0"/>
                          <a:ea typeface="Times New Roman" panose="02020603050405020304" pitchFamily="18" charset="0"/>
                          <a:cs typeface="Mangal" panose="02040503050203030202" pitchFamily="18" charset="0"/>
                        </a:rPr>
                        <a:t>4</a:t>
                      </a:r>
                      <a:endParaRPr lang="en-IN" sz="100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300" dirty="0">
                          <a:effectLst/>
                          <a:latin typeface="Times New Roman" panose="02020603050405020304" pitchFamily="18" charset="0"/>
                          <a:ea typeface="Times New Roman" panose="02020603050405020304" pitchFamily="18" charset="0"/>
                          <a:cs typeface="Mangal" panose="02040503050203030202" pitchFamily="18" charset="0"/>
                        </a:rPr>
                        <a:t>Good</a:t>
                      </a:r>
                      <a:endParaRPr lang="en-IN" sz="10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1422" marR="614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7253"/>
                  </a:ext>
                </a:extLst>
              </a:tr>
            </a:tbl>
          </a:graphicData>
        </a:graphic>
      </p:graphicFrame>
    </p:spTree>
    <p:extLst>
      <p:ext uri="{BB962C8B-B14F-4D97-AF65-F5344CB8AC3E}">
        <p14:creationId xmlns:p14="http://schemas.microsoft.com/office/powerpoint/2010/main" val="2296214473"/>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5C111-B972-16DA-C9C0-624FEAD806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AED5B97C-92CC-DCF4-6AC8-326397C0B30A}"/>
              </a:ext>
            </a:extLst>
          </p:cNvPr>
          <p:cNvSpPr>
            <a:spLocks noGrp="1"/>
          </p:cNvSpPr>
          <p:nvPr>
            <p:ph idx="1"/>
          </p:nvPr>
        </p:nvSpPr>
        <p:spPr/>
        <p:txBody>
          <a:bodyPr/>
          <a:lstStyle/>
          <a:p>
            <a:pPr marL="457200" indent="-457200" eaLnBrk="0" hangingPunct="0">
              <a:spcBef>
                <a:spcPct val="0"/>
              </a:spcBef>
              <a:buFont typeface="+mj-lt"/>
              <a:buAutoNum type="arabicPeriod"/>
              <a:tabLst>
                <a:tab pos="127000" algn="l"/>
              </a:tabLst>
            </a:pPr>
            <a:r>
              <a:rPr lang="en-US" kern="1200" dirty="0">
                <a:solidFill>
                  <a:schemeClr val="tx1"/>
                </a:solidFill>
                <a:latin typeface="Times New Roman" pitchFamily="18" charset="0"/>
                <a:cs typeface="+mn-cs"/>
              </a:rPr>
              <a:t>To evaluate the effectiveness of these models, we used 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distance to compare the generated speech signal with the original input speech signal. </a:t>
            </a:r>
          </a:p>
          <a:p>
            <a:pPr marL="0" indent="0" eaLnBrk="0" hangingPunct="0">
              <a:spcBef>
                <a:spcPct val="0"/>
              </a:spcBef>
              <a:buNone/>
              <a:tabLst>
                <a:tab pos="127000" algn="l"/>
              </a:tabLst>
            </a:pPr>
            <a:endParaRPr lang="en-US" kern="1200" dirty="0">
              <a:solidFill>
                <a:schemeClr val="tx1"/>
              </a:solidFill>
              <a:latin typeface="Times New Roman" pitchFamily="18" charset="0"/>
              <a:cs typeface="+mn-cs"/>
            </a:endParaRPr>
          </a:p>
          <a:p>
            <a:pPr marL="0" indent="0" eaLnBrk="0" hangingPunct="0">
              <a:spcBef>
                <a:spcPct val="0"/>
              </a:spcBef>
              <a:buNone/>
              <a:tabLst>
                <a:tab pos="127000" algn="l"/>
              </a:tabLst>
            </a:pPr>
            <a:r>
              <a:rPr lang="en-US" kern="1200" dirty="0">
                <a:solidFill>
                  <a:schemeClr val="tx1"/>
                </a:solidFill>
                <a:latin typeface="Times New Roman" pitchFamily="18" charset="0"/>
                <a:cs typeface="+mn-cs"/>
              </a:rPr>
              <a:t>2. We tested three different models, namely VGG19, </a:t>
            </a:r>
            <a:r>
              <a:rPr lang="en-US" kern="1200" dirty="0" err="1">
                <a:solidFill>
                  <a:schemeClr val="tx1"/>
                </a:solidFill>
                <a:latin typeface="Times New Roman" pitchFamily="18" charset="0"/>
                <a:cs typeface="+mn-cs"/>
              </a:rPr>
              <a:t>AlexNet</a:t>
            </a:r>
            <a:r>
              <a:rPr lang="en-US" kern="1200" dirty="0">
                <a:solidFill>
                  <a:schemeClr val="tx1"/>
                </a:solidFill>
                <a:latin typeface="Times New Roman" pitchFamily="18" charset="0"/>
                <a:cs typeface="+mn-cs"/>
              </a:rPr>
              <a:t>, and VGG16, on four different word pronunciations. </a:t>
            </a:r>
          </a:p>
          <a:p>
            <a:pPr marL="0" indent="0" eaLnBrk="0" hangingPunct="0">
              <a:spcBef>
                <a:spcPct val="0"/>
              </a:spcBef>
              <a:buNone/>
              <a:tabLst>
                <a:tab pos="127000" algn="l"/>
              </a:tabLst>
            </a:pPr>
            <a:endParaRPr lang="en-US" kern="1200" dirty="0">
              <a:solidFill>
                <a:schemeClr val="tx1"/>
              </a:solidFill>
              <a:latin typeface="Times New Roman" pitchFamily="18" charset="0"/>
              <a:cs typeface="+mn-cs"/>
            </a:endParaRPr>
          </a:p>
          <a:p>
            <a:pPr marL="0" indent="0" eaLnBrk="0" hangingPunct="0">
              <a:spcBef>
                <a:spcPct val="0"/>
              </a:spcBef>
              <a:buNone/>
              <a:tabLst>
                <a:tab pos="127000" algn="l"/>
              </a:tabLst>
            </a:pPr>
            <a:r>
              <a:rPr lang="en-US" kern="1200" dirty="0">
                <a:solidFill>
                  <a:schemeClr val="tx1"/>
                </a:solidFill>
                <a:latin typeface="Times New Roman" pitchFamily="18" charset="0"/>
                <a:cs typeface="+mn-cs"/>
              </a:rPr>
              <a:t>3. The first word we examined was 'AIR', spoken by a male. 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distance for this word spoken by a dysarthric person was found to be the least in the VGG19 model, with a value of 931. The highest distance was observed in the </a:t>
            </a:r>
            <a:r>
              <a:rPr lang="en-US" kern="1200" dirty="0" err="1">
                <a:solidFill>
                  <a:schemeClr val="tx1"/>
                </a:solidFill>
                <a:latin typeface="Times New Roman" pitchFamily="18" charset="0"/>
                <a:cs typeface="+mn-cs"/>
              </a:rPr>
              <a:t>AlexNet</a:t>
            </a:r>
            <a:r>
              <a:rPr lang="en-US" kern="1200" dirty="0">
                <a:solidFill>
                  <a:schemeClr val="tx1"/>
                </a:solidFill>
                <a:latin typeface="Times New Roman" pitchFamily="18" charset="0"/>
                <a:cs typeface="+mn-cs"/>
              </a:rPr>
              <a:t> model, with a value of 1178. The VGG16 model showed a value that was centric to both, at 1129.</a:t>
            </a:r>
            <a:endParaRPr lang="en-IN" kern="1200" dirty="0">
              <a:solidFill>
                <a:schemeClr val="tx1"/>
              </a:solidFill>
              <a:latin typeface="Times New Roman" pitchFamily="18" charset="0"/>
              <a:cs typeface="+mn-cs"/>
            </a:endParaRPr>
          </a:p>
        </p:txBody>
      </p:sp>
    </p:spTree>
    <p:extLst>
      <p:ext uri="{BB962C8B-B14F-4D97-AF65-F5344CB8AC3E}">
        <p14:creationId xmlns:p14="http://schemas.microsoft.com/office/powerpoint/2010/main" val="11165423"/>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5C111-B972-16DA-C9C0-624FEAD806C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AED5B97C-92CC-DCF4-6AC8-326397C0B30A}"/>
              </a:ext>
            </a:extLst>
          </p:cNvPr>
          <p:cNvSpPr>
            <a:spLocks noGrp="1"/>
          </p:cNvSpPr>
          <p:nvPr>
            <p:ph idx="1"/>
          </p:nvPr>
        </p:nvSpPr>
        <p:spPr/>
        <p:txBody>
          <a:bodyPr/>
          <a:lstStyle/>
          <a:p>
            <a:pPr marL="0" indent="0" eaLnBrk="0" hangingPunct="0">
              <a:spcBef>
                <a:spcPct val="0"/>
              </a:spcBef>
              <a:buNone/>
              <a:tabLst>
                <a:tab pos="127000" algn="l"/>
              </a:tabLst>
            </a:pPr>
            <a:r>
              <a:rPr lang="en-US" kern="1200" dirty="0">
                <a:solidFill>
                  <a:schemeClr val="tx1"/>
                </a:solidFill>
                <a:latin typeface="Times New Roman" pitchFamily="18" charset="0"/>
                <a:cs typeface="+mn-cs"/>
              </a:rPr>
              <a:t>3. These results indicate that the VGG19 model is better suited for enhancing dysarthric speech than the other two models. The lower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distance observed in the VGG19 model suggests that it is better able to capture the features of the original speech signal and generate a more intelligible speech signal.</a:t>
            </a:r>
          </a:p>
          <a:p>
            <a:pPr marL="0" indent="0" eaLnBrk="0" hangingPunct="0">
              <a:spcBef>
                <a:spcPct val="0"/>
              </a:spcBef>
              <a:buNone/>
              <a:tabLst>
                <a:tab pos="127000" algn="l"/>
              </a:tabLst>
            </a:pPr>
            <a:endParaRPr lang="en-US" kern="1200" dirty="0">
              <a:solidFill>
                <a:schemeClr val="tx1"/>
              </a:solidFill>
              <a:latin typeface="Times New Roman" pitchFamily="18" charset="0"/>
              <a:cs typeface="+mn-cs"/>
            </a:endParaRPr>
          </a:p>
          <a:p>
            <a:pPr marL="0" indent="0" eaLnBrk="0" hangingPunct="0">
              <a:spcBef>
                <a:spcPct val="0"/>
              </a:spcBef>
              <a:buNone/>
              <a:tabLst>
                <a:tab pos="127000" algn="l"/>
              </a:tabLst>
            </a:pPr>
            <a:r>
              <a:rPr lang="en-US" kern="1200" dirty="0">
                <a:solidFill>
                  <a:schemeClr val="tx1"/>
                </a:solidFill>
                <a:latin typeface="Times New Roman" pitchFamily="18" charset="0"/>
                <a:cs typeface="+mn-cs"/>
              </a:rPr>
              <a:t>4. The higher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distance observed in the </a:t>
            </a:r>
            <a:r>
              <a:rPr lang="en-US" kern="1200" dirty="0" err="1">
                <a:solidFill>
                  <a:schemeClr val="tx1"/>
                </a:solidFill>
                <a:latin typeface="Times New Roman" pitchFamily="18" charset="0"/>
                <a:cs typeface="+mn-cs"/>
              </a:rPr>
              <a:t>AlexNet</a:t>
            </a:r>
            <a:r>
              <a:rPr lang="en-US" kern="1200" dirty="0">
                <a:solidFill>
                  <a:schemeClr val="tx1"/>
                </a:solidFill>
                <a:latin typeface="Times New Roman" pitchFamily="18" charset="0"/>
                <a:cs typeface="+mn-cs"/>
              </a:rPr>
              <a:t> model suggests that it may not be as effective at capturing these features, resulting in a less intelligible generated speech signal.</a:t>
            </a:r>
            <a:endParaRPr lang="en-IN" kern="1200" dirty="0">
              <a:solidFill>
                <a:schemeClr val="tx1"/>
              </a:solidFill>
              <a:latin typeface="Times New Roman" pitchFamily="18" charset="0"/>
              <a:cs typeface="+mn-cs"/>
            </a:endParaRPr>
          </a:p>
          <a:p>
            <a:endParaRPr lang="en-US" dirty="0"/>
          </a:p>
        </p:txBody>
      </p:sp>
    </p:spTree>
    <p:extLst>
      <p:ext uri="{BB962C8B-B14F-4D97-AF65-F5344CB8AC3E}">
        <p14:creationId xmlns:p14="http://schemas.microsoft.com/office/powerpoint/2010/main" val="181738661"/>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931</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1338</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1998732" cy="830997"/>
          </a:xfrm>
          <a:prstGeom prst="rect">
            <a:avLst/>
          </a:prstGeom>
          <a:noFill/>
        </p:spPr>
        <p:txBody>
          <a:bodyPr wrap="square" rtlCol="0">
            <a:spAutoFit/>
          </a:bodyPr>
          <a:lstStyle/>
          <a:p>
            <a:r>
              <a:rPr lang="en-US" dirty="0"/>
              <a:t>Air Male</a:t>
            </a:r>
          </a:p>
          <a:p>
            <a:r>
              <a:rPr lang="en-US" dirty="0" err="1"/>
              <a:t>AlexNet</a:t>
            </a:r>
            <a:endParaRPr lang="en-IN" dirty="0"/>
          </a:p>
        </p:txBody>
      </p:sp>
    </p:spTree>
    <p:extLst>
      <p:ext uri="{BB962C8B-B14F-4D97-AF65-F5344CB8AC3E}">
        <p14:creationId xmlns:p14="http://schemas.microsoft.com/office/powerpoint/2010/main" val="680043529"/>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1129</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1207</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1998732" cy="830997"/>
          </a:xfrm>
          <a:prstGeom prst="rect">
            <a:avLst/>
          </a:prstGeom>
          <a:noFill/>
        </p:spPr>
        <p:txBody>
          <a:bodyPr wrap="square" rtlCol="0">
            <a:spAutoFit/>
          </a:bodyPr>
          <a:lstStyle/>
          <a:p>
            <a:r>
              <a:rPr lang="en-US" dirty="0"/>
              <a:t>VGG16</a:t>
            </a:r>
          </a:p>
          <a:p>
            <a:r>
              <a:rPr lang="en-IN" dirty="0"/>
              <a:t>Air Male</a:t>
            </a:r>
          </a:p>
        </p:txBody>
      </p:sp>
    </p:spTree>
    <p:extLst>
      <p:ext uri="{BB962C8B-B14F-4D97-AF65-F5344CB8AC3E}">
        <p14:creationId xmlns:p14="http://schemas.microsoft.com/office/powerpoint/2010/main" val="1004166942"/>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9108-4A50-4E5C-9885-6BA13E07C1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2AF9D1FE-A88E-44D0-9E74-95EA1965A4CF}"/>
              </a:ext>
            </a:extLst>
          </p:cNvPr>
          <p:cNvSpPr>
            <a:spLocks noGrp="1"/>
          </p:cNvSpPr>
          <p:nvPr>
            <p:ph idx="1"/>
          </p:nvPr>
        </p:nvSpPr>
        <p:spPr>
          <a:xfrm>
            <a:off x="609600" y="1219203"/>
            <a:ext cx="10972800" cy="5276190"/>
          </a:xfrm>
        </p:spPr>
        <p:txBody>
          <a:bodyPr/>
          <a:lstStyle/>
          <a:p>
            <a:r>
              <a:rPr lang="en-IN" dirty="0">
                <a:solidFill>
                  <a:schemeClr val="tx1"/>
                </a:solidFill>
                <a:latin typeface="Times New Roman" panose="02020603050405020304" pitchFamily="18" charset="0"/>
                <a:cs typeface="Times New Roman" panose="02020603050405020304" pitchFamily="18" charset="0"/>
              </a:rPr>
              <a:t>Yang, Seung </a:t>
            </a:r>
            <a:r>
              <a:rPr lang="en-IN" dirty="0" err="1">
                <a:solidFill>
                  <a:schemeClr val="tx1"/>
                </a:solidFill>
                <a:latin typeface="Times New Roman" panose="02020603050405020304" pitchFamily="18" charset="0"/>
                <a:cs typeface="Times New Roman" panose="02020603050405020304" pitchFamily="18" charset="0"/>
              </a:rPr>
              <a:t>Hee</a:t>
            </a:r>
            <a:r>
              <a:rPr lang="en-IN" dirty="0">
                <a:solidFill>
                  <a:schemeClr val="tx1"/>
                </a:solidFill>
                <a:latin typeface="Times New Roman" panose="02020603050405020304" pitchFamily="18" charset="0"/>
                <a:cs typeface="Times New Roman" panose="02020603050405020304" pitchFamily="18" charset="0"/>
              </a:rPr>
              <a:t>, and </a:t>
            </a:r>
            <a:r>
              <a:rPr lang="en-IN" dirty="0" err="1">
                <a:solidFill>
                  <a:schemeClr val="tx1"/>
                </a:solidFill>
                <a:latin typeface="Times New Roman" panose="02020603050405020304" pitchFamily="18" charset="0"/>
                <a:cs typeface="Times New Roman" panose="02020603050405020304" pitchFamily="18" charset="0"/>
              </a:rPr>
              <a:t>Minhwa</a:t>
            </a:r>
            <a:r>
              <a:rPr lang="en-IN" dirty="0">
                <a:solidFill>
                  <a:schemeClr val="tx1"/>
                </a:solidFill>
                <a:latin typeface="Times New Roman" panose="02020603050405020304" pitchFamily="18" charset="0"/>
                <a:cs typeface="Times New Roman" panose="02020603050405020304" pitchFamily="18" charset="0"/>
              </a:rPr>
              <a:t> Chung. "Improving dysarthric speech intelligibility using cycle-consistent adversarial training." </a:t>
            </a:r>
            <a:r>
              <a:rPr lang="en-IN" dirty="0" err="1">
                <a:solidFill>
                  <a:schemeClr val="tx1"/>
                </a:solidFill>
                <a:latin typeface="Times New Roman" panose="02020603050405020304" pitchFamily="18" charset="0"/>
                <a:cs typeface="Times New Roman" panose="02020603050405020304" pitchFamily="18" charset="0"/>
              </a:rPr>
              <a:t>arXiv</a:t>
            </a:r>
            <a:r>
              <a:rPr lang="en-IN" dirty="0">
                <a:solidFill>
                  <a:schemeClr val="tx1"/>
                </a:solidFill>
                <a:latin typeface="Times New Roman" panose="02020603050405020304" pitchFamily="18" charset="0"/>
                <a:cs typeface="Times New Roman" panose="02020603050405020304" pitchFamily="18" charset="0"/>
              </a:rPr>
              <a:t> preprint arXiv:2001.04260 (2020).</a:t>
            </a:r>
          </a:p>
          <a:p>
            <a:pPr marL="400050" lvl="1" indent="0">
              <a:buNone/>
            </a:pPr>
            <a:r>
              <a:rPr lang="en-IN" sz="1800" dirty="0">
                <a:solidFill>
                  <a:schemeClr val="tx1"/>
                </a:solidFill>
                <a:latin typeface="Times New Roman" panose="02020603050405020304" pitchFamily="18" charset="0"/>
                <a:cs typeface="Times New Roman" panose="02020603050405020304" pitchFamily="18" charset="0"/>
              </a:rPr>
              <a:t>This paper proposes a style transfer approach by using cycle consistent loss in GANs to reduce the domain space of the possible mapping functions or outputs. The dysarthric speech WER is 66.7 while the enhanced speech WER is 33.3.</a:t>
            </a:r>
          </a:p>
          <a:p>
            <a:pPr marL="0" indent="0">
              <a:buNone/>
            </a:pPr>
            <a:endParaRPr lang="en-IN" sz="18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Huang, Wen-Chin, et al. "Towards identity preserving normal to dysarthric voice conversion." ICASSP 2022-2022 IEEE International Conference on Acoustics, Speech and Signal Processing (ICASSP). IEEE, 2022.</a:t>
            </a:r>
          </a:p>
          <a:p>
            <a:pPr marL="400050" lvl="1" indent="0">
              <a:buNone/>
            </a:pPr>
            <a:r>
              <a:rPr lang="en-IN" sz="1800" dirty="0">
                <a:solidFill>
                  <a:schemeClr val="tx1"/>
                </a:solidFill>
                <a:latin typeface="Times New Roman" panose="02020603050405020304" pitchFamily="18" charset="0"/>
                <a:cs typeface="Times New Roman" panose="02020603050405020304" pitchFamily="18" charset="0"/>
              </a:rPr>
              <a:t>This paper proposes an identity preserving Dysarthric to Normal seq2seq based VC model called Voice Transformer Network. UA Speech dataset is used for the metrics such as P-ESTOI/P-STOI, Phoneme Error Rate, Naturalness, severity and similarity.  </a:t>
            </a:r>
          </a:p>
          <a:p>
            <a:endParaRPr lang="en-IN"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005747"/>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1178</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1215</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1998732" cy="830997"/>
          </a:xfrm>
          <a:prstGeom prst="rect">
            <a:avLst/>
          </a:prstGeom>
          <a:noFill/>
        </p:spPr>
        <p:txBody>
          <a:bodyPr wrap="square" rtlCol="0">
            <a:spAutoFit/>
          </a:bodyPr>
          <a:lstStyle/>
          <a:p>
            <a:r>
              <a:rPr lang="en-US" dirty="0"/>
              <a:t>Air Male</a:t>
            </a:r>
          </a:p>
          <a:p>
            <a:r>
              <a:rPr lang="en-US" dirty="0"/>
              <a:t>VGG19</a:t>
            </a:r>
            <a:endParaRPr lang="en-IN" dirty="0"/>
          </a:p>
        </p:txBody>
      </p:sp>
    </p:spTree>
    <p:extLst>
      <p:ext uri="{BB962C8B-B14F-4D97-AF65-F5344CB8AC3E}">
        <p14:creationId xmlns:p14="http://schemas.microsoft.com/office/powerpoint/2010/main" val="3638708366"/>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894</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1157</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2219916" cy="830997"/>
          </a:xfrm>
          <a:prstGeom prst="rect">
            <a:avLst/>
          </a:prstGeom>
          <a:noFill/>
        </p:spPr>
        <p:txBody>
          <a:bodyPr wrap="square" rtlCol="0">
            <a:spAutoFit/>
          </a:bodyPr>
          <a:lstStyle/>
          <a:p>
            <a:r>
              <a:rPr lang="en-US" dirty="0"/>
              <a:t>Foxtrot Female</a:t>
            </a:r>
          </a:p>
          <a:p>
            <a:r>
              <a:rPr lang="en-US" dirty="0"/>
              <a:t>VGG19</a:t>
            </a:r>
            <a:endParaRPr lang="en-IN" dirty="0"/>
          </a:p>
        </p:txBody>
      </p:sp>
    </p:spTree>
    <p:extLst>
      <p:ext uri="{BB962C8B-B14F-4D97-AF65-F5344CB8AC3E}">
        <p14:creationId xmlns:p14="http://schemas.microsoft.com/office/powerpoint/2010/main" val="4146360714"/>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757</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1063</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2219916" cy="830997"/>
          </a:xfrm>
          <a:prstGeom prst="rect">
            <a:avLst/>
          </a:prstGeom>
          <a:noFill/>
        </p:spPr>
        <p:txBody>
          <a:bodyPr wrap="square" rtlCol="0">
            <a:spAutoFit/>
          </a:bodyPr>
          <a:lstStyle/>
          <a:p>
            <a:r>
              <a:rPr lang="en-US" dirty="0"/>
              <a:t>Foxtrot Female</a:t>
            </a:r>
          </a:p>
          <a:p>
            <a:r>
              <a:rPr lang="en-US" dirty="0"/>
              <a:t>VGG16</a:t>
            </a:r>
            <a:endParaRPr lang="en-IN" dirty="0"/>
          </a:p>
        </p:txBody>
      </p:sp>
    </p:spTree>
    <p:extLst>
      <p:ext uri="{BB962C8B-B14F-4D97-AF65-F5344CB8AC3E}">
        <p14:creationId xmlns:p14="http://schemas.microsoft.com/office/powerpoint/2010/main" val="1743694834"/>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a:xfrm>
            <a:off x="609600" y="258454"/>
            <a:ext cx="10972800" cy="792162"/>
          </a:xfrm>
        </p:spPr>
        <p:txBody>
          <a:bodyPr/>
          <a:lstStyle/>
          <a:p>
            <a:r>
              <a:rPr lang="en-US" dirty="0">
                <a:latin typeface="Times New Roman" panose="02020603050405020304" pitchFamily="18" charset="0"/>
                <a:cs typeface="Times New Roman" panose="02020603050405020304" pitchFamily="18" charset="0"/>
              </a:rPr>
              <a:t>Evaluation of Metrics – </a:t>
            </a:r>
            <a:r>
              <a:rPr lang="en-US" dirty="0" err="1">
                <a:latin typeface="Times New Roman" panose="02020603050405020304" pitchFamily="18" charset="0"/>
                <a:cs typeface="Times New Roman" panose="02020603050405020304" pitchFamily="18" charset="0"/>
              </a:rPr>
              <a:t>Itakura</a:t>
            </a:r>
            <a:r>
              <a:rPr lang="en-US" dirty="0">
                <a:latin typeface="Times New Roman" panose="02020603050405020304" pitchFamily="18" charset="0"/>
                <a:cs typeface="Times New Roman" panose="02020603050405020304" pitchFamily="18" charset="0"/>
              </a:rPr>
              <a:t> Saito Distances </a:t>
            </a:r>
          </a:p>
        </p:txBody>
      </p:sp>
      <p:sp>
        <p:nvSpPr>
          <p:cNvPr id="3" name="Content Placeholder 2">
            <a:extLst>
              <a:ext uri="{FF2B5EF4-FFF2-40B4-BE49-F238E27FC236}">
                <a16:creationId xmlns:a16="http://schemas.microsoft.com/office/drawing/2014/main" id="{0E1CAE8A-B346-3F63-4C45-BACDDDF9DB0B}"/>
              </a:ext>
            </a:extLst>
          </p:cNvPr>
          <p:cNvSpPr>
            <a:spLocks noGrp="1"/>
          </p:cNvSpPr>
          <p:nvPr>
            <p:ph idx="1"/>
          </p:nvPr>
        </p:nvSpPr>
        <p:spPr/>
        <p:txBody>
          <a:bodyPr/>
          <a:lstStyle/>
          <a:p>
            <a:pPr marL="457200" indent="-457200" eaLnBrk="0" hangingPunct="0">
              <a:spcBef>
                <a:spcPct val="0"/>
              </a:spcBef>
              <a:buFont typeface="+mj-lt"/>
              <a:buAutoNum type="arabicPeriod"/>
            </a:pPr>
            <a:r>
              <a:rPr lang="en-US" kern="1200" dirty="0">
                <a:solidFill>
                  <a:schemeClr val="tx1"/>
                </a:solidFill>
                <a:latin typeface="Times New Roman" pitchFamily="18" charset="0"/>
                <a:cs typeface="+mn-cs"/>
              </a:rPr>
              <a:t>The </a:t>
            </a:r>
            <a:r>
              <a:rPr lang="en-US" kern="1200" dirty="0" err="1">
                <a:solidFill>
                  <a:schemeClr val="tx1"/>
                </a:solidFill>
                <a:latin typeface="Times New Roman" pitchFamily="18" charset="0"/>
                <a:cs typeface="+mn-cs"/>
              </a:rPr>
              <a:t>Itakura</a:t>
            </a:r>
            <a:r>
              <a:rPr lang="en-US" kern="1200" dirty="0">
                <a:solidFill>
                  <a:schemeClr val="tx1"/>
                </a:solidFill>
                <a:latin typeface="Times New Roman" pitchFamily="18" charset="0"/>
                <a:cs typeface="+mn-cs"/>
              </a:rPr>
              <a:t> Saito distance for various word utterances tested against various convolutional networks architectures are shown below: </a:t>
            </a:r>
            <a:endParaRPr lang="en-IN" kern="1200" dirty="0">
              <a:solidFill>
                <a:schemeClr val="tx1"/>
              </a:solidFill>
              <a:latin typeface="Times New Roman" pitchFamily="18" charset="0"/>
              <a:cs typeface="+mn-cs"/>
            </a:endParaRPr>
          </a:p>
          <a:p>
            <a:endParaRPr lang="en-US" dirty="0"/>
          </a:p>
        </p:txBody>
      </p:sp>
      <p:cxnSp>
        <p:nvCxnSpPr>
          <p:cNvPr id="7" name="Straight Connector 6">
            <a:extLst>
              <a:ext uri="{FF2B5EF4-FFF2-40B4-BE49-F238E27FC236}">
                <a16:creationId xmlns:a16="http://schemas.microsoft.com/office/drawing/2014/main" id="{F665F83D-0A9C-BCF3-E952-E94C3BF19D7A}"/>
              </a:ext>
            </a:extLst>
          </p:cNvPr>
          <p:cNvCxnSpPr>
            <a:cxnSpLocks/>
          </p:cNvCxnSpPr>
          <p:nvPr/>
        </p:nvCxnSpPr>
        <p:spPr>
          <a:xfrm>
            <a:off x="1416106" y="3429000"/>
            <a:ext cx="9119724" cy="0"/>
          </a:xfrm>
          <a:prstGeom prst="line">
            <a:avLst/>
          </a:prstGeom>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AEB3BFF6-3BF7-5C69-6E67-59CFEE752DBF}"/>
              </a:ext>
            </a:extLst>
          </p:cNvPr>
          <p:cNvSpPr txBox="1"/>
          <p:nvPr/>
        </p:nvSpPr>
        <p:spPr>
          <a:xfrm>
            <a:off x="609600" y="3573790"/>
            <a:ext cx="1998732" cy="830997"/>
          </a:xfrm>
          <a:prstGeom prst="rect">
            <a:avLst/>
          </a:prstGeom>
          <a:noFill/>
        </p:spPr>
        <p:txBody>
          <a:bodyPr wrap="square" rtlCol="0">
            <a:spAutoFit/>
          </a:bodyPr>
          <a:lstStyle/>
          <a:p>
            <a:r>
              <a:rPr lang="en-US" dirty="0"/>
              <a:t>769</a:t>
            </a:r>
          </a:p>
          <a:p>
            <a:r>
              <a:rPr lang="en-US" dirty="0"/>
              <a:t>Dysarthric</a:t>
            </a:r>
            <a:endParaRPr lang="en-IN" dirty="0"/>
          </a:p>
        </p:txBody>
      </p:sp>
      <p:sp>
        <p:nvSpPr>
          <p:cNvPr id="10" name="TextBox 9">
            <a:extLst>
              <a:ext uri="{FF2B5EF4-FFF2-40B4-BE49-F238E27FC236}">
                <a16:creationId xmlns:a16="http://schemas.microsoft.com/office/drawing/2014/main" id="{ECCEC098-1319-E63C-44C1-EFCC046B7088}"/>
              </a:ext>
            </a:extLst>
          </p:cNvPr>
          <p:cNvSpPr txBox="1"/>
          <p:nvPr/>
        </p:nvSpPr>
        <p:spPr>
          <a:xfrm>
            <a:off x="10129880" y="3672684"/>
            <a:ext cx="1998732" cy="830997"/>
          </a:xfrm>
          <a:prstGeom prst="rect">
            <a:avLst/>
          </a:prstGeom>
          <a:noFill/>
        </p:spPr>
        <p:txBody>
          <a:bodyPr wrap="square" rtlCol="0">
            <a:spAutoFit/>
          </a:bodyPr>
          <a:lstStyle/>
          <a:p>
            <a:r>
              <a:rPr lang="en-US" dirty="0"/>
              <a:t>1184</a:t>
            </a:r>
          </a:p>
          <a:p>
            <a:r>
              <a:rPr lang="en-US" dirty="0"/>
              <a:t>Normal</a:t>
            </a:r>
            <a:endParaRPr lang="en-IN" dirty="0"/>
          </a:p>
        </p:txBody>
      </p:sp>
      <p:sp>
        <p:nvSpPr>
          <p:cNvPr id="12" name="TextBox 11">
            <a:extLst>
              <a:ext uri="{FF2B5EF4-FFF2-40B4-BE49-F238E27FC236}">
                <a16:creationId xmlns:a16="http://schemas.microsoft.com/office/drawing/2014/main" id="{2DC3B70B-F5E0-8B58-2470-7B734A9A1598}"/>
              </a:ext>
            </a:extLst>
          </p:cNvPr>
          <p:cNvSpPr txBox="1"/>
          <p:nvPr/>
        </p:nvSpPr>
        <p:spPr>
          <a:xfrm>
            <a:off x="4803971" y="3429000"/>
            <a:ext cx="1410712" cy="830997"/>
          </a:xfrm>
          <a:prstGeom prst="rect">
            <a:avLst/>
          </a:prstGeom>
          <a:noFill/>
        </p:spPr>
        <p:txBody>
          <a:bodyPr wrap="square" rtlCol="0">
            <a:spAutoFit/>
          </a:bodyPr>
          <a:lstStyle/>
          <a:p>
            <a:r>
              <a:rPr lang="en-US" dirty="0"/>
              <a:t>Enhanced</a:t>
            </a:r>
          </a:p>
          <a:p>
            <a:endParaRPr lang="en-IN" dirty="0"/>
          </a:p>
        </p:txBody>
      </p:sp>
      <p:cxnSp>
        <p:nvCxnSpPr>
          <p:cNvPr id="14" name="Straight Arrow Connector 13">
            <a:extLst>
              <a:ext uri="{FF2B5EF4-FFF2-40B4-BE49-F238E27FC236}">
                <a16:creationId xmlns:a16="http://schemas.microsoft.com/office/drawing/2014/main" id="{65F0225C-0C2A-7FB4-F020-589C35AE3BEA}"/>
              </a:ext>
            </a:extLst>
          </p:cNvPr>
          <p:cNvCxnSpPr>
            <a:cxnSpLocks/>
          </p:cNvCxnSpPr>
          <p:nvPr/>
        </p:nvCxnSpPr>
        <p:spPr>
          <a:xfrm>
            <a:off x="5509327" y="2686556"/>
            <a:ext cx="4929399" cy="1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F93F6EF4-42B1-924B-D101-A4A97099021B}"/>
              </a:ext>
            </a:extLst>
          </p:cNvPr>
          <p:cNvCxnSpPr>
            <a:cxnSpLocks/>
          </p:cNvCxnSpPr>
          <p:nvPr/>
        </p:nvCxnSpPr>
        <p:spPr>
          <a:xfrm flipH="1">
            <a:off x="1416106" y="2686556"/>
            <a:ext cx="3973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B357623-2C6F-1499-6A03-F9A54E08FFE9}"/>
              </a:ext>
            </a:extLst>
          </p:cNvPr>
          <p:cNvSpPr txBox="1"/>
          <p:nvPr/>
        </p:nvSpPr>
        <p:spPr>
          <a:xfrm>
            <a:off x="4803971" y="5407964"/>
            <a:ext cx="2219916" cy="830997"/>
          </a:xfrm>
          <a:prstGeom prst="rect">
            <a:avLst/>
          </a:prstGeom>
          <a:noFill/>
        </p:spPr>
        <p:txBody>
          <a:bodyPr wrap="square" rtlCol="0">
            <a:spAutoFit/>
          </a:bodyPr>
          <a:lstStyle/>
          <a:p>
            <a:r>
              <a:rPr lang="en-US" dirty="0"/>
              <a:t>Foxtrot Female</a:t>
            </a:r>
          </a:p>
          <a:p>
            <a:r>
              <a:rPr lang="en-US" dirty="0" err="1"/>
              <a:t>AlexNet</a:t>
            </a:r>
            <a:endParaRPr lang="en-IN" dirty="0"/>
          </a:p>
        </p:txBody>
      </p:sp>
    </p:spTree>
    <p:extLst>
      <p:ext uri="{BB962C8B-B14F-4D97-AF65-F5344CB8AC3E}">
        <p14:creationId xmlns:p14="http://schemas.microsoft.com/office/powerpoint/2010/main" val="2154288004"/>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Metrics – LP Spectra</a:t>
            </a:r>
          </a:p>
        </p:txBody>
      </p:sp>
      <p:sp>
        <p:nvSpPr>
          <p:cNvPr id="5" name="Rectangle 2">
            <a:extLst>
              <a:ext uri="{FF2B5EF4-FFF2-40B4-BE49-F238E27FC236}">
                <a16:creationId xmlns:a16="http://schemas.microsoft.com/office/drawing/2014/main" id="{D65AACDD-5B27-5B47-38E3-450B550C8894}"/>
              </a:ext>
            </a:extLst>
          </p:cNvPr>
          <p:cNvSpPr>
            <a:spLocks noChangeArrowheads="1"/>
          </p:cNvSpPr>
          <p:nvPr/>
        </p:nvSpPr>
        <p:spPr bwMode="auto">
          <a:xfrm>
            <a:off x="1301902" y="1077371"/>
            <a:ext cx="899910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127000" algn="l"/>
              </a:tabLst>
              <a:defRPr>
                <a:solidFill>
                  <a:schemeClr val="tx1"/>
                </a:solidFill>
                <a:latin typeface="Arial" panose="020B0604020202020204" pitchFamily="34" charset="0"/>
              </a:defRPr>
            </a:lvl1pPr>
            <a:lvl2pPr>
              <a:tabLst>
                <a:tab pos="127000" algn="l"/>
              </a:tabLst>
              <a:defRPr>
                <a:solidFill>
                  <a:schemeClr val="tx1"/>
                </a:solidFill>
                <a:latin typeface="Arial" panose="020B0604020202020204" pitchFamily="34" charset="0"/>
              </a:defRPr>
            </a:lvl2pPr>
            <a:lvl3pPr>
              <a:tabLst>
                <a:tab pos="127000" algn="l"/>
              </a:tabLst>
              <a:defRPr>
                <a:solidFill>
                  <a:schemeClr val="tx1"/>
                </a:solidFill>
                <a:latin typeface="Arial" panose="020B0604020202020204" pitchFamily="34" charset="0"/>
              </a:defRPr>
            </a:lvl3pPr>
            <a:lvl4pPr>
              <a:tabLst>
                <a:tab pos="127000" algn="l"/>
              </a:tabLst>
              <a:defRPr>
                <a:solidFill>
                  <a:schemeClr val="tx1"/>
                </a:solidFill>
                <a:latin typeface="Arial" panose="020B0604020202020204" pitchFamily="34" charset="0"/>
              </a:defRPr>
            </a:lvl4pPr>
            <a:lvl5pPr>
              <a:tabLst>
                <a:tab pos="127000" algn="l"/>
              </a:tabLst>
              <a:defRPr>
                <a:solidFill>
                  <a:schemeClr val="tx1"/>
                </a:solidFill>
                <a:latin typeface="Arial" panose="020B0604020202020204" pitchFamily="34" charset="0"/>
              </a:defRPr>
            </a:lvl5pPr>
            <a:lvl6pPr eaLnBrk="0" fontAlgn="base" hangingPunct="0">
              <a:spcBef>
                <a:spcPct val="0"/>
              </a:spcBef>
              <a:spcAft>
                <a:spcPct val="0"/>
              </a:spcAft>
              <a:tabLst>
                <a:tab pos="127000" algn="l"/>
              </a:tabLst>
              <a:defRPr>
                <a:solidFill>
                  <a:schemeClr val="tx1"/>
                </a:solidFill>
                <a:latin typeface="Arial" panose="020B0604020202020204" pitchFamily="34" charset="0"/>
              </a:defRPr>
            </a:lvl6pPr>
            <a:lvl7pPr eaLnBrk="0" fontAlgn="base" hangingPunct="0">
              <a:spcBef>
                <a:spcPct val="0"/>
              </a:spcBef>
              <a:spcAft>
                <a:spcPct val="0"/>
              </a:spcAft>
              <a:tabLst>
                <a:tab pos="127000" algn="l"/>
              </a:tabLst>
              <a:defRPr>
                <a:solidFill>
                  <a:schemeClr val="tx1"/>
                </a:solidFill>
                <a:latin typeface="Arial" panose="020B0604020202020204" pitchFamily="34" charset="0"/>
              </a:defRPr>
            </a:lvl7pPr>
            <a:lvl8pPr eaLnBrk="0" fontAlgn="base" hangingPunct="0">
              <a:spcBef>
                <a:spcPct val="0"/>
              </a:spcBef>
              <a:spcAft>
                <a:spcPct val="0"/>
              </a:spcAft>
              <a:tabLst>
                <a:tab pos="127000" algn="l"/>
              </a:tabLst>
              <a:defRPr>
                <a:solidFill>
                  <a:schemeClr val="tx1"/>
                </a:solidFill>
                <a:latin typeface="Arial" panose="020B0604020202020204" pitchFamily="34" charset="0"/>
              </a:defRPr>
            </a:lvl8pPr>
            <a:lvl9pPr eaLnBrk="0" fontAlgn="base" hangingPunct="0">
              <a:spcBef>
                <a:spcPct val="0"/>
              </a:spcBef>
              <a:spcAft>
                <a:spcPct val="0"/>
              </a:spcAft>
              <a:tabLst>
                <a:tab pos="127000" algn="l"/>
              </a:tabLst>
              <a:defRPr>
                <a:solidFill>
                  <a:schemeClr val="tx1"/>
                </a:solidFill>
                <a:latin typeface="Arial" panose="020B0604020202020204" pitchFamily="34" charset="0"/>
              </a:defRPr>
            </a:lvl9pPr>
          </a:lstStyle>
          <a:p>
            <a:pPr marL="457200" marR="0" lvl="0" indent="-457200" defTabSz="914400" latinLnBrk="0">
              <a:lnSpc>
                <a:spcPct val="100000"/>
              </a:lnSpc>
              <a:buClrTx/>
              <a:buSzTx/>
              <a:buFont typeface="+mj-lt"/>
              <a:buAutoNum type="arabicPeriod"/>
            </a:pPr>
            <a:r>
              <a:rPr lang="en-US" altLang="en-US" dirty="0">
                <a:latin typeface="Times New Roman" pitchFamily="18" charset="0"/>
              </a:rPr>
              <a:t>Linear Predictive Plots for various utterances are shown below:</a:t>
            </a:r>
          </a:p>
          <a:p>
            <a:pPr marR="0" lvl="0" defTabSz="914400" latinLnBrk="0">
              <a:lnSpc>
                <a:spcPct val="100000"/>
              </a:lnSpc>
              <a:buClrTx/>
              <a:buSzTx/>
            </a:pPr>
            <a:r>
              <a:rPr lang="en-US" altLang="en-US" dirty="0">
                <a:latin typeface="Times New Roman" pitchFamily="18" charset="0"/>
              </a:rPr>
              <a:t>Air Male:</a:t>
            </a:r>
          </a:p>
          <a:p>
            <a:pPr marL="0" marR="0" lvl="0" indent="0" algn="l" defTabSz="914400" rtl="0" eaLnBrk="0" fontAlgn="base" latinLnBrk="0" hangingPunct="0">
              <a:lnSpc>
                <a:spcPct val="100000"/>
              </a:lnSpc>
              <a:spcBef>
                <a:spcPct val="0"/>
              </a:spcBef>
              <a:spcAft>
                <a:spcPct val="0"/>
              </a:spcAft>
              <a:buClrTx/>
              <a:buSzTx/>
              <a:buFontTx/>
              <a:buNone/>
              <a:tabLst>
                <a:tab pos="1270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0CA2A699-C684-BD1E-E27D-BDE5F5207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60" y="1459200"/>
            <a:ext cx="4855895" cy="463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244532"/>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Metrics – LP Spectra</a:t>
            </a:r>
          </a:p>
        </p:txBody>
      </p:sp>
      <p:sp>
        <p:nvSpPr>
          <p:cNvPr id="5" name="Rectangle 2">
            <a:extLst>
              <a:ext uri="{FF2B5EF4-FFF2-40B4-BE49-F238E27FC236}">
                <a16:creationId xmlns:a16="http://schemas.microsoft.com/office/drawing/2014/main" id="{D65AACDD-5B27-5B47-38E3-450B550C8894}"/>
              </a:ext>
            </a:extLst>
          </p:cNvPr>
          <p:cNvSpPr>
            <a:spLocks noChangeArrowheads="1"/>
          </p:cNvSpPr>
          <p:nvPr/>
        </p:nvSpPr>
        <p:spPr bwMode="auto">
          <a:xfrm>
            <a:off x="1301902" y="1077371"/>
            <a:ext cx="899910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127000" algn="l"/>
              </a:tabLst>
              <a:defRPr>
                <a:solidFill>
                  <a:schemeClr val="tx1"/>
                </a:solidFill>
                <a:latin typeface="Arial" panose="020B0604020202020204" pitchFamily="34" charset="0"/>
              </a:defRPr>
            </a:lvl1pPr>
            <a:lvl2pPr>
              <a:tabLst>
                <a:tab pos="127000" algn="l"/>
              </a:tabLst>
              <a:defRPr>
                <a:solidFill>
                  <a:schemeClr val="tx1"/>
                </a:solidFill>
                <a:latin typeface="Arial" panose="020B0604020202020204" pitchFamily="34" charset="0"/>
              </a:defRPr>
            </a:lvl2pPr>
            <a:lvl3pPr>
              <a:tabLst>
                <a:tab pos="127000" algn="l"/>
              </a:tabLst>
              <a:defRPr>
                <a:solidFill>
                  <a:schemeClr val="tx1"/>
                </a:solidFill>
                <a:latin typeface="Arial" panose="020B0604020202020204" pitchFamily="34" charset="0"/>
              </a:defRPr>
            </a:lvl3pPr>
            <a:lvl4pPr>
              <a:tabLst>
                <a:tab pos="127000" algn="l"/>
              </a:tabLst>
              <a:defRPr>
                <a:solidFill>
                  <a:schemeClr val="tx1"/>
                </a:solidFill>
                <a:latin typeface="Arial" panose="020B0604020202020204" pitchFamily="34" charset="0"/>
              </a:defRPr>
            </a:lvl4pPr>
            <a:lvl5pPr>
              <a:tabLst>
                <a:tab pos="127000" algn="l"/>
              </a:tabLst>
              <a:defRPr>
                <a:solidFill>
                  <a:schemeClr val="tx1"/>
                </a:solidFill>
                <a:latin typeface="Arial" panose="020B0604020202020204" pitchFamily="34" charset="0"/>
              </a:defRPr>
            </a:lvl5pPr>
            <a:lvl6pPr eaLnBrk="0" fontAlgn="base" hangingPunct="0">
              <a:spcBef>
                <a:spcPct val="0"/>
              </a:spcBef>
              <a:spcAft>
                <a:spcPct val="0"/>
              </a:spcAft>
              <a:tabLst>
                <a:tab pos="127000" algn="l"/>
              </a:tabLst>
              <a:defRPr>
                <a:solidFill>
                  <a:schemeClr val="tx1"/>
                </a:solidFill>
                <a:latin typeface="Arial" panose="020B0604020202020204" pitchFamily="34" charset="0"/>
              </a:defRPr>
            </a:lvl6pPr>
            <a:lvl7pPr eaLnBrk="0" fontAlgn="base" hangingPunct="0">
              <a:spcBef>
                <a:spcPct val="0"/>
              </a:spcBef>
              <a:spcAft>
                <a:spcPct val="0"/>
              </a:spcAft>
              <a:tabLst>
                <a:tab pos="127000" algn="l"/>
              </a:tabLst>
              <a:defRPr>
                <a:solidFill>
                  <a:schemeClr val="tx1"/>
                </a:solidFill>
                <a:latin typeface="Arial" panose="020B0604020202020204" pitchFamily="34" charset="0"/>
              </a:defRPr>
            </a:lvl7pPr>
            <a:lvl8pPr eaLnBrk="0" fontAlgn="base" hangingPunct="0">
              <a:spcBef>
                <a:spcPct val="0"/>
              </a:spcBef>
              <a:spcAft>
                <a:spcPct val="0"/>
              </a:spcAft>
              <a:tabLst>
                <a:tab pos="127000" algn="l"/>
              </a:tabLst>
              <a:defRPr>
                <a:solidFill>
                  <a:schemeClr val="tx1"/>
                </a:solidFill>
                <a:latin typeface="Arial" panose="020B0604020202020204" pitchFamily="34" charset="0"/>
              </a:defRPr>
            </a:lvl8pPr>
            <a:lvl9pPr eaLnBrk="0" fontAlgn="base" hangingPunct="0">
              <a:spcBef>
                <a:spcPct val="0"/>
              </a:spcBef>
              <a:spcAft>
                <a:spcPct val="0"/>
              </a:spcAft>
              <a:tabLst>
                <a:tab pos="127000" algn="l"/>
              </a:tabLst>
              <a:defRPr>
                <a:solidFill>
                  <a:schemeClr val="tx1"/>
                </a:solidFill>
                <a:latin typeface="Arial" panose="020B0604020202020204" pitchFamily="34" charset="0"/>
              </a:defRPr>
            </a:lvl9pPr>
          </a:lstStyle>
          <a:p>
            <a:pPr marL="457200" marR="0" lvl="0" indent="-457200" defTabSz="914400" latinLnBrk="0">
              <a:lnSpc>
                <a:spcPct val="100000"/>
              </a:lnSpc>
              <a:buClrTx/>
              <a:buSzTx/>
              <a:buFont typeface="+mj-lt"/>
              <a:buAutoNum type="arabicPeriod"/>
            </a:pPr>
            <a:r>
              <a:rPr lang="en-US" altLang="en-US" dirty="0">
                <a:latin typeface="Times New Roman" pitchFamily="18" charset="0"/>
              </a:rPr>
              <a:t>Linear Predictive Plots for various utterances are shown below: Dark Male:</a:t>
            </a:r>
          </a:p>
          <a:p>
            <a:pPr marL="0" marR="0" lvl="0" indent="0" algn="l" defTabSz="914400" rtl="0" eaLnBrk="0" fontAlgn="base" latinLnBrk="0" hangingPunct="0">
              <a:lnSpc>
                <a:spcPct val="100000"/>
              </a:lnSpc>
              <a:spcBef>
                <a:spcPct val="0"/>
              </a:spcBef>
              <a:spcAft>
                <a:spcPct val="0"/>
              </a:spcAft>
              <a:buClrTx/>
              <a:buSzTx/>
              <a:buFontTx/>
              <a:buNone/>
              <a:tabLst>
                <a:tab pos="1270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E0063FB-6125-F037-826F-436FC834D6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0127" y="1434336"/>
            <a:ext cx="5071745" cy="4984750"/>
          </a:xfrm>
          <a:prstGeom prst="rect">
            <a:avLst/>
          </a:prstGeom>
          <a:noFill/>
          <a:ln>
            <a:noFill/>
          </a:ln>
        </p:spPr>
      </p:pic>
    </p:spTree>
    <p:extLst>
      <p:ext uri="{BB962C8B-B14F-4D97-AF65-F5344CB8AC3E}">
        <p14:creationId xmlns:p14="http://schemas.microsoft.com/office/powerpoint/2010/main" val="1629919910"/>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Metrics – LP Spectra</a:t>
            </a:r>
          </a:p>
        </p:txBody>
      </p:sp>
      <p:sp>
        <p:nvSpPr>
          <p:cNvPr id="5" name="Rectangle 2">
            <a:extLst>
              <a:ext uri="{FF2B5EF4-FFF2-40B4-BE49-F238E27FC236}">
                <a16:creationId xmlns:a16="http://schemas.microsoft.com/office/drawing/2014/main" id="{D65AACDD-5B27-5B47-38E3-450B550C8894}"/>
              </a:ext>
            </a:extLst>
          </p:cNvPr>
          <p:cNvSpPr>
            <a:spLocks noChangeArrowheads="1"/>
          </p:cNvSpPr>
          <p:nvPr/>
        </p:nvSpPr>
        <p:spPr bwMode="auto">
          <a:xfrm>
            <a:off x="1301902" y="1077371"/>
            <a:ext cx="899910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127000" algn="l"/>
              </a:tabLst>
              <a:defRPr>
                <a:solidFill>
                  <a:schemeClr val="tx1"/>
                </a:solidFill>
                <a:latin typeface="Arial" panose="020B0604020202020204" pitchFamily="34" charset="0"/>
              </a:defRPr>
            </a:lvl1pPr>
            <a:lvl2pPr>
              <a:tabLst>
                <a:tab pos="127000" algn="l"/>
              </a:tabLst>
              <a:defRPr>
                <a:solidFill>
                  <a:schemeClr val="tx1"/>
                </a:solidFill>
                <a:latin typeface="Arial" panose="020B0604020202020204" pitchFamily="34" charset="0"/>
              </a:defRPr>
            </a:lvl2pPr>
            <a:lvl3pPr>
              <a:tabLst>
                <a:tab pos="127000" algn="l"/>
              </a:tabLst>
              <a:defRPr>
                <a:solidFill>
                  <a:schemeClr val="tx1"/>
                </a:solidFill>
                <a:latin typeface="Arial" panose="020B0604020202020204" pitchFamily="34" charset="0"/>
              </a:defRPr>
            </a:lvl3pPr>
            <a:lvl4pPr>
              <a:tabLst>
                <a:tab pos="127000" algn="l"/>
              </a:tabLst>
              <a:defRPr>
                <a:solidFill>
                  <a:schemeClr val="tx1"/>
                </a:solidFill>
                <a:latin typeface="Arial" panose="020B0604020202020204" pitchFamily="34" charset="0"/>
              </a:defRPr>
            </a:lvl4pPr>
            <a:lvl5pPr>
              <a:tabLst>
                <a:tab pos="127000" algn="l"/>
              </a:tabLst>
              <a:defRPr>
                <a:solidFill>
                  <a:schemeClr val="tx1"/>
                </a:solidFill>
                <a:latin typeface="Arial" panose="020B0604020202020204" pitchFamily="34" charset="0"/>
              </a:defRPr>
            </a:lvl5pPr>
            <a:lvl6pPr eaLnBrk="0" fontAlgn="base" hangingPunct="0">
              <a:spcBef>
                <a:spcPct val="0"/>
              </a:spcBef>
              <a:spcAft>
                <a:spcPct val="0"/>
              </a:spcAft>
              <a:tabLst>
                <a:tab pos="127000" algn="l"/>
              </a:tabLst>
              <a:defRPr>
                <a:solidFill>
                  <a:schemeClr val="tx1"/>
                </a:solidFill>
                <a:latin typeface="Arial" panose="020B0604020202020204" pitchFamily="34" charset="0"/>
              </a:defRPr>
            </a:lvl6pPr>
            <a:lvl7pPr eaLnBrk="0" fontAlgn="base" hangingPunct="0">
              <a:spcBef>
                <a:spcPct val="0"/>
              </a:spcBef>
              <a:spcAft>
                <a:spcPct val="0"/>
              </a:spcAft>
              <a:tabLst>
                <a:tab pos="127000" algn="l"/>
              </a:tabLst>
              <a:defRPr>
                <a:solidFill>
                  <a:schemeClr val="tx1"/>
                </a:solidFill>
                <a:latin typeface="Arial" panose="020B0604020202020204" pitchFamily="34" charset="0"/>
              </a:defRPr>
            </a:lvl7pPr>
            <a:lvl8pPr eaLnBrk="0" fontAlgn="base" hangingPunct="0">
              <a:spcBef>
                <a:spcPct val="0"/>
              </a:spcBef>
              <a:spcAft>
                <a:spcPct val="0"/>
              </a:spcAft>
              <a:tabLst>
                <a:tab pos="127000" algn="l"/>
              </a:tabLst>
              <a:defRPr>
                <a:solidFill>
                  <a:schemeClr val="tx1"/>
                </a:solidFill>
                <a:latin typeface="Arial" panose="020B0604020202020204" pitchFamily="34" charset="0"/>
              </a:defRPr>
            </a:lvl8pPr>
            <a:lvl9pPr eaLnBrk="0" fontAlgn="base" hangingPunct="0">
              <a:spcBef>
                <a:spcPct val="0"/>
              </a:spcBef>
              <a:spcAft>
                <a:spcPct val="0"/>
              </a:spcAft>
              <a:tabLst>
                <a:tab pos="127000" algn="l"/>
              </a:tabLst>
              <a:defRPr>
                <a:solidFill>
                  <a:schemeClr val="tx1"/>
                </a:solidFill>
                <a:latin typeface="Arial" panose="020B0604020202020204" pitchFamily="34" charset="0"/>
              </a:defRPr>
            </a:lvl9pPr>
          </a:lstStyle>
          <a:p>
            <a:pPr marL="457200" marR="0" lvl="0" indent="-457200" defTabSz="914400" latinLnBrk="0">
              <a:lnSpc>
                <a:spcPct val="100000"/>
              </a:lnSpc>
              <a:buClrTx/>
              <a:buSzTx/>
              <a:buFont typeface="+mj-lt"/>
              <a:buAutoNum type="arabicPeriod"/>
            </a:pPr>
            <a:r>
              <a:rPr lang="en-US" altLang="en-US" dirty="0">
                <a:latin typeface="Times New Roman" pitchFamily="18" charset="0"/>
              </a:rPr>
              <a:t>Linear Predictive Plots for various utterances are shown below:</a:t>
            </a:r>
          </a:p>
          <a:p>
            <a:pPr marR="0" lvl="0" defTabSz="914400" latinLnBrk="0">
              <a:lnSpc>
                <a:spcPct val="100000"/>
              </a:lnSpc>
              <a:buClrTx/>
              <a:buSzTx/>
            </a:pPr>
            <a:r>
              <a:rPr lang="en-US" altLang="en-US" dirty="0">
                <a:latin typeface="Times New Roman" pitchFamily="18" charset="0"/>
              </a:rPr>
              <a:t>Foxtrot Female:</a:t>
            </a:r>
          </a:p>
          <a:p>
            <a:pPr marL="0" marR="0" lvl="0" indent="0" algn="l" defTabSz="914400" rtl="0" eaLnBrk="0" fontAlgn="base" latinLnBrk="0" hangingPunct="0">
              <a:lnSpc>
                <a:spcPct val="100000"/>
              </a:lnSpc>
              <a:spcBef>
                <a:spcPct val="0"/>
              </a:spcBef>
              <a:spcAft>
                <a:spcPct val="0"/>
              </a:spcAft>
              <a:buClrTx/>
              <a:buSzTx/>
              <a:buFontTx/>
              <a:buNone/>
              <a:tabLst>
                <a:tab pos="1270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5E25A999-B698-C5D0-F1FD-AEC9E61E5D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0528" y="1874345"/>
            <a:ext cx="4239274" cy="4612168"/>
          </a:xfrm>
          <a:prstGeom prst="rect">
            <a:avLst/>
          </a:prstGeom>
          <a:noFill/>
          <a:ln>
            <a:noFill/>
          </a:ln>
        </p:spPr>
      </p:pic>
    </p:spTree>
    <p:extLst>
      <p:ext uri="{BB962C8B-B14F-4D97-AF65-F5344CB8AC3E}">
        <p14:creationId xmlns:p14="http://schemas.microsoft.com/office/powerpoint/2010/main" val="3188349577"/>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16D3-301B-B291-B80A-0A263620BB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 Metrics – LP Spectra</a:t>
            </a:r>
          </a:p>
        </p:txBody>
      </p:sp>
      <p:sp>
        <p:nvSpPr>
          <p:cNvPr id="5" name="Rectangle 2">
            <a:extLst>
              <a:ext uri="{FF2B5EF4-FFF2-40B4-BE49-F238E27FC236}">
                <a16:creationId xmlns:a16="http://schemas.microsoft.com/office/drawing/2014/main" id="{D65AACDD-5B27-5B47-38E3-450B550C8894}"/>
              </a:ext>
            </a:extLst>
          </p:cNvPr>
          <p:cNvSpPr>
            <a:spLocks noChangeArrowheads="1"/>
          </p:cNvSpPr>
          <p:nvPr/>
        </p:nvSpPr>
        <p:spPr bwMode="auto">
          <a:xfrm>
            <a:off x="1301902" y="1077371"/>
            <a:ext cx="899910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127000" algn="l"/>
              </a:tabLst>
              <a:defRPr>
                <a:solidFill>
                  <a:schemeClr val="tx1"/>
                </a:solidFill>
                <a:latin typeface="Arial" panose="020B0604020202020204" pitchFamily="34" charset="0"/>
              </a:defRPr>
            </a:lvl1pPr>
            <a:lvl2pPr>
              <a:tabLst>
                <a:tab pos="127000" algn="l"/>
              </a:tabLst>
              <a:defRPr>
                <a:solidFill>
                  <a:schemeClr val="tx1"/>
                </a:solidFill>
                <a:latin typeface="Arial" panose="020B0604020202020204" pitchFamily="34" charset="0"/>
              </a:defRPr>
            </a:lvl2pPr>
            <a:lvl3pPr>
              <a:tabLst>
                <a:tab pos="127000" algn="l"/>
              </a:tabLst>
              <a:defRPr>
                <a:solidFill>
                  <a:schemeClr val="tx1"/>
                </a:solidFill>
                <a:latin typeface="Arial" panose="020B0604020202020204" pitchFamily="34" charset="0"/>
              </a:defRPr>
            </a:lvl3pPr>
            <a:lvl4pPr>
              <a:tabLst>
                <a:tab pos="127000" algn="l"/>
              </a:tabLst>
              <a:defRPr>
                <a:solidFill>
                  <a:schemeClr val="tx1"/>
                </a:solidFill>
                <a:latin typeface="Arial" panose="020B0604020202020204" pitchFamily="34" charset="0"/>
              </a:defRPr>
            </a:lvl4pPr>
            <a:lvl5pPr>
              <a:tabLst>
                <a:tab pos="127000" algn="l"/>
              </a:tabLst>
              <a:defRPr>
                <a:solidFill>
                  <a:schemeClr val="tx1"/>
                </a:solidFill>
                <a:latin typeface="Arial" panose="020B0604020202020204" pitchFamily="34" charset="0"/>
              </a:defRPr>
            </a:lvl5pPr>
            <a:lvl6pPr eaLnBrk="0" fontAlgn="base" hangingPunct="0">
              <a:spcBef>
                <a:spcPct val="0"/>
              </a:spcBef>
              <a:spcAft>
                <a:spcPct val="0"/>
              </a:spcAft>
              <a:tabLst>
                <a:tab pos="127000" algn="l"/>
              </a:tabLst>
              <a:defRPr>
                <a:solidFill>
                  <a:schemeClr val="tx1"/>
                </a:solidFill>
                <a:latin typeface="Arial" panose="020B0604020202020204" pitchFamily="34" charset="0"/>
              </a:defRPr>
            </a:lvl6pPr>
            <a:lvl7pPr eaLnBrk="0" fontAlgn="base" hangingPunct="0">
              <a:spcBef>
                <a:spcPct val="0"/>
              </a:spcBef>
              <a:spcAft>
                <a:spcPct val="0"/>
              </a:spcAft>
              <a:tabLst>
                <a:tab pos="127000" algn="l"/>
              </a:tabLst>
              <a:defRPr>
                <a:solidFill>
                  <a:schemeClr val="tx1"/>
                </a:solidFill>
                <a:latin typeface="Arial" panose="020B0604020202020204" pitchFamily="34" charset="0"/>
              </a:defRPr>
            </a:lvl7pPr>
            <a:lvl8pPr eaLnBrk="0" fontAlgn="base" hangingPunct="0">
              <a:spcBef>
                <a:spcPct val="0"/>
              </a:spcBef>
              <a:spcAft>
                <a:spcPct val="0"/>
              </a:spcAft>
              <a:tabLst>
                <a:tab pos="127000" algn="l"/>
              </a:tabLst>
              <a:defRPr>
                <a:solidFill>
                  <a:schemeClr val="tx1"/>
                </a:solidFill>
                <a:latin typeface="Arial" panose="020B0604020202020204" pitchFamily="34" charset="0"/>
              </a:defRPr>
            </a:lvl8pPr>
            <a:lvl9pPr eaLnBrk="0" fontAlgn="base" hangingPunct="0">
              <a:spcBef>
                <a:spcPct val="0"/>
              </a:spcBef>
              <a:spcAft>
                <a:spcPct val="0"/>
              </a:spcAft>
              <a:tabLst>
                <a:tab pos="127000" algn="l"/>
              </a:tabLst>
              <a:defRPr>
                <a:solidFill>
                  <a:schemeClr val="tx1"/>
                </a:solidFill>
                <a:latin typeface="Arial" panose="020B0604020202020204" pitchFamily="34" charset="0"/>
              </a:defRPr>
            </a:lvl9pPr>
          </a:lstStyle>
          <a:p>
            <a:pPr marL="457200" marR="0" lvl="0" indent="-457200" defTabSz="914400" latinLnBrk="0">
              <a:lnSpc>
                <a:spcPct val="100000"/>
              </a:lnSpc>
              <a:buClrTx/>
              <a:buSzTx/>
              <a:buFont typeface="+mj-lt"/>
              <a:buAutoNum type="arabicPeriod"/>
            </a:pPr>
            <a:r>
              <a:rPr lang="en-US" altLang="en-US" dirty="0">
                <a:latin typeface="Times New Roman" pitchFamily="18" charset="0"/>
              </a:rPr>
              <a:t>Linear Predictive Plots for various utterances are shown below:</a:t>
            </a:r>
          </a:p>
          <a:p>
            <a:pPr marR="0" lvl="0" defTabSz="914400" latinLnBrk="0">
              <a:lnSpc>
                <a:spcPct val="100000"/>
              </a:lnSpc>
              <a:buClrTx/>
              <a:buSzTx/>
            </a:pPr>
            <a:r>
              <a:rPr lang="en-US" altLang="en-US" dirty="0">
                <a:latin typeface="Times New Roman" pitchFamily="18" charset="0"/>
              </a:rPr>
              <a:t>Gadget Female:</a:t>
            </a:r>
          </a:p>
          <a:p>
            <a:pPr marL="0" marR="0" lvl="0" indent="0" algn="l" defTabSz="914400" rtl="0" eaLnBrk="0" fontAlgn="base" latinLnBrk="0" hangingPunct="0">
              <a:lnSpc>
                <a:spcPct val="100000"/>
              </a:lnSpc>
              <a:spcBef>
                <a:spcPct val="0"/>
              </a:spcBef>
              <a:spcAft>
                <a:spcPct val="0"/>
              </a:spcAft>
              <a:buClrTx/>
              <a:buSzTx/>
              <a:buFontTx/>
              <a:buNone/>
              <a:tabLst>
                <a:tab pos="1270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0215FA6-BA7F-1A22-C34C-C9FF21CC85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5383" y="2163566"/>
            <a:ext cx="5072140" cy="3848400"/>
          </a:xfrm>
          <a:prstGeom prst="rect">
            <a:avLst/>
          </a:prstGeom>
          <a:noFill/>
          <a:ln>
            <a:noFill/>
          </a:ln>
        </p:spPr>
      </p:pic>
    </p:spTree>
    <p:extLst>
      <p:ext uri="{BB962C8B-B14F-4D97-AF65-F5344CB8AC3E}">
        <p14:creationId xmlns:p14="http://schemas.microsoft.com/office/powerpoint/2010/main" val="4277036329"/>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140414"/>
            <a:ext cx="10972800" cy="792162"/>
          </a:xfrm>
        </p:spPr>
        <p:txBody>
          <a:bodyPr/>
          <a:lstStyle/>
          <a:p>
            <a:r>
              <a:rPr lang="en-US" dirty="0">
                <a:latin typeface="Times New Roman" panose="02020603050405020304" pitchFamily="18" charset="0"/>
                <a:cs typeface="Times New Roman" panose="02020603050405020304" pitchFamily="18" charset="0"/>
              </a:rPr>
              <a:t>Summary</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0A5DB11-1454-30B4-C753-255B4AF69932}"/>
              </a:ext>
            </a:extLst>
          </p:cNvPr>
          <p:cNvSpPr txBox="1"/>
          <p:nvPr/>
        </p:nvSpPr>
        <p:spPr>
          <a:xfrm>
            <a:off x="914400" y="1513861"/>
            <a:ext cx="9831897" cy="5687711"/>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A CNN-based NST can be used as a one-shot learner for dysarthric-normal voice conversion. The model can be trained using one paired dysarthric and normal speech data to generate the enhanced utterance. The enhanced audio thus generated retains speaker characteristics of dysarthric speaker while also preserving the content of the original dysarthric speech.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architecture of the CNN model could be based on VGG19 or a similar architecture that has been shown to be effective for NST. </a:t>
            </a:r>
          </a:p>
          <a:p>
            <a:pPr algn="just"/>
            <a:endParaRPr lang="en-US"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input to the model would be the </a:t>
            </a:r>
            <a:r>
              <a:rPr lang="en-US" sz="1800" dirty="0" err="1">
                <a:effectLst/>
                <a:latin typeface="Times New Roman" panose="02020603050405020304" pitchFamily="18" charset="0"/>
                <a:ea typeface="Times New Roman" panose="02020603050405020304" pitchFamily="18" charset="0"/>
              </a:rPr>
              <a:t>mel</a:t>
            </a:r>
            <a:r>
              <a:rPr lang="en-US" sz="1800" dirty="0">
                <a:effectLst/>
                <a:latin typeface="Times New Roman" panose="02020603050405020304" pitchFamily="18" charset="0"/>
                <a:ea typeface="Times New Roman" panose="02020603050405020304" pitchFamily="18" charset="0"/>
              </a:rPr>
              <a:t> spectrogram of the dysarthric speech, and the target output would be the </a:t>
            </a:r>
            <a:r>
              <a:rPr lang="en-US" sz="1800" dirty="0" err="1">
                <a:effectLst/>
                <a:latin typeface="Times New Roman" panose="02020603050405020304" pitchFamily="18" charset="0"/>
                <a:ea typeface="Times New Roman" panose="02020603050405020304" pitchFamily="18" charset="0"/>
              </a:rPr>
              <a:t>mel</a:t>
            </a:r>
            <a:r>
              <a:rPr lang="en-US" sz="1800" dirty="0">
                <a:effectLst/>
                <a:latin typeface="Times New Roman" panose="02020603050405020304" pitchFamily="18" charset="0"/>
                <a:ea typeface="Times New Roman" panose="02020603050405020304" pitchFamily="18" charset="0"/>
              </a:rPr>
              <a:t> spectrogram of the corresponding normal speech. </a:t>
            </a:r>
          </a:p>
          <a:p>
            <a:pPr algn="just"/>
            <a:endParaRPr lang="en-US" sz="1800" dirty="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model would be trained using a loss function that encourages the output </a:t>
            </a:r>
            <a:r>
              <a:rPr lang="en-US" sz="1800" dirty="0" err="1">
                <a:effectLst/>
                <a:latin typeface="Times New Roman" panose="02020603050405020304" pitchFamily="18" charset="0"/>
                <a:ea typeface="Times New Roman" panose="02020603050405020304" pitchFamily="18" charset="0"/>
              </a:rPr>
              <a:t>mel</a:t>
            </a:r>
            <a:r>
              <a:rPr lang="en-US" sz="1800" dirty="0">
                <a:effectLst/>
                <a:latin typeface="Times New Roman" panose="02020603050405020304" pitchFamily="18" charset="0"/>
                <a:ea typeface="Times New Roman" panose="02020603050405020304" pitchFamily="18" charset="0"/>
              </a:rPr>
              <a:t> spectrogram to match the target </a:t>
            </a:r>
            <a:r>
              <a:rPr lang="en-US" sz="1800" dirty="0" err="1">
                <a:effectLst/>
                <a:latin typeface="Times New Roman" panose="02020603050405020304" pitchFamily="18" charset="0"/>
                <a:ea typeface="Times New Roman" panose="02020603050405020304" pitchFamily="18" charset="0"/>
              </a:rPr>
              <a:t>mel</a:t>
            </a:r>
            <a:r>
              <a:rPr lang="en-US" sz="1800" dirty="0">
                <a:effectLst/>
                <a:latin typeface="Times New Roman" panose="02020603050405020304" pitchFamily="18" charset="0"/>
                <a:ea typeface="Times New Roman" panose="02020603050405020304" pitchFamily="18" charset="0"/>
              </a:rPr>
              <a:t> spectrogram. </a:t>
            </a:r>
          </a:p>
          <a:p>
            <a:pPr algn="just"/>
            <a:endParaRPr lang="en-US" sz="1800" dirty="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a:t>
            </a:r>
            <a:r>
              <a:rPr lang="en-US" sz="1800" dirty="0" err="1">
                <a:effectLst/>
                <a:latin typeface="Times New Roman" panose="02020603050405020304" pitchFamily="18" charset="0"/>
                <a:ea typeface="Times New Roman" panose="02020603050405020304" pitchFamily="18" charset="0"/>
              </a:rPr>
              <a:t>mel</a:t>
            </a:r>
            <a:r>
              <a:rPr lang="en-US" sz="1800" dirty="0">
                <a:effectLst/>
                <a:latin typeface="Times New Roman" panose="02020603050405020304" pitchFamily="18" charset="0"/>
                <a:ea typeface="Times New Roman" panose="02020603050405020304" pitchFamily="18" charset="0"/>
              </a:rPr>
              <a:t> spectrogram can then be converted back to waveform using the Griffin Lim Algorithm, and the resulting speech can be evaluated using objective measures such as the </a:t>
            </a:r>
            <a:r>
              <a:rPr lang="en-US" sz="1800" dirty="0" err="1">
                <a:effectLst/>
                <a:latin typeface="Times New Roman" panose="02020603050405020304" pitchFamily="18" charset="0"/>
                <a:ea typeface="Times New Roman" panose="02020603050405020304" pitchFamily="18" charset="0"/>
              </a:rPr>
              <a:t>Itakura</a:t>
            </a:r>
            <a:r>
              <a:rPr lang="en-US" sz="1800" dirty="0">
                <a:effectLst/>
                <a:latin typeface="Times New Roman" panose="02020603050405020304" pitchFamily="18" charset="0"/>
                <a:ea typeface="Times New Roman" panose="02020603050405020304" pitchFamily="18" charset="0"/>
              </a:rPr>
              <a:t>-Saito distance and subjective measures such as MOS tests.</a:t>
            </a:r>
            <a:endParaRPr lang="en-IN" kern="1200" dirty="0">
              <a:solidFill>
                <a:srgbClr val="000000"/>
              </a:solidFill>
              <a:latin typeface="Times New Roman"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lang="en-IN" kern="1200" dirty="0">
              <a:solidFill>
                <a:srgbClr val="000000"/>
              </a:solidFill>
              <a:latin typeface="Times New Roman"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lang="en-IN" kern="1200" dirty="0">
              <a:solidFill>
                <a:srgbClr val="000000"/>
              </a:solidFill>
              <a:latin typeface="Times New Roman" pitchFamily="18" charset="0"/>
              <a:cs typeface="Times New Roman" panose="02020603050405020304" pitchFamily="18" charset="0"/>
            </a:endParaRPr>
          </a:p>
        </p:txBody>
      </p:sp>
    </p:spTree>
    <p:extLst>
      <p:ext uri="{BB962C8B-B14F-4D97-AF65-F5344CB8AC3E}">
        <p14:creationId xmlns:p14="http://schemas.microsoft.com/office/powerpoint/2010/main" val="3273950167"/>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BD5C-A77E-4368-80A6-74AC0D9641FE}"/>
              </a:ext>
            </a:extLst>
          </p:cNvPr>
          <p:cNvSpPr>
            <a:spLocks noGrp="1"/>
          </p:cNvSpPr>
          <p:nvPr>
            <p:ph type="title"/>
          </p:nvPr>
        </p:nvSpPr>
        <p:spPr>
          <a:xfrm>
            <a:off x="609600" y="140414"/>
            <a:ext cx="10972800" cy="792162"/>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0A5DB11-1454-30B4-C753-255B4AF69932}"/>
              </a:ext>
            </a:extLst>
          </p:cNvPr>
          <p:cNvSpPr txBox="1"/>
          <p:nvPr/>
        </p:nvSpPr>
        <p:spPr>
          <a:xfrm>
            <a:off x="914400" y="1513861"/>
            <a:ext cx="9831897" cy="4524315"/>
          </a:xfrm>
          <a:prstGeom prst="rect">
            <a:avLst/>
          </a:prstGeom>
          <a:noFill/>
        </p:spPr>
        <p:txBody>
          <a:bodyPr wrap="square">
            <a:spAutoFit/>
          </a:bodyPr>
          <a:lstStyle/>
          <a:p>
            <a:pPr algn="just"/>
            <a:r>
              <a:rPr lang="en-US" sz="2000" dirty="0">
                <a:effectLst/>
                <a:latin typeface="Times New Roman" panose="02020603050405020304" pitchFamily="18" charset="0"/>
                <a:ea typeface="Times New Roman" panose="02020603050405020304" pitchFamily="18" charset="0"/>
              </a:rPr>
              <a:t>Thus, this experimental set up could make VC more accessible and practical for use in clinical settings, where resources are often limited. </a:t>
            </a:r>
          </a:p>
          <a:p>
            <a:pPr algn="just"/>
            <a:endParaRPr lang="en-US" sz="2000" dirty="0">
              <a:ea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rPr>
              <a:t>Secondly, the model could be trained to generalize to a wider range of speech styles and speakers. By using CNN-based NST, it is possible to transfer the style of any normal speech onto dysarthric speech, without the need for a specific source or target</a:t>
            </a:r>
            <a:endParaRPr lang="en-IN" sz="2000" dirty="0">
              <a:effectLst/>
              <a:latin typeface="Times New Roman" panose="02020603050405020304" pitchFamily="18" charset="0"/>
              <a:ea typeface="Times New Roman" panose="02020603050405020304" pitchFamily="18" charset="0"/>
            </a:endParaRPr>
          </a:p>
          <a:p>
            <a:pPr algn="just"/>
            <a:endParaRPr lang="en-US" sz="2000" dirty="0">
              <a:effectLst/>
              <a:latin typeface="Times New Roman" panose="02020603050405020304" pitchFamily="18" charset="0"/>
              <a:ea typeface="Times New Roman" panose="02020603050405020304" pitchFamily="18" charset="0"/>
            </a:endParaRPr>
          </a:p>
          <a:p>
            <a:pPr algn="just"/>
            <a:endParaRPr lang="en-US" sz="2000" dirty="0">
              <a:ea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rPr>
              <a:t>Thirdly, CNN-based NST could allow for greater flexibility in the conversion process. </a:t>
            </a:r>
          </a:p>
          <a:p>
            <a:pPr algn="just"/>
            <a:endParaRPr lang="en-US" sz="2000" dirty="0">
              <a:ea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rPr>
              <a:t>This can limit their ability to handle situations where a specific source or target speaker is not available. </a:t>
            </a:r>
            <a:endParaRPr lang="en-IN" sz="2000" kern="1200" dirty="0">
              <a:solidFill>
                <a:srgbClr val="000000"/>
              </a:solidFill>
              <a:latin typeface="Times New Roman"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lang="en-IN" sz="2000" kern="1200" dirty="0">
              <a:solidFill>
                <a:srgbClr val="000000"/>
              </a:solidFill>
              <a:latin typeface="Times New Roman"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lang="en-IN" sz="2000" kern="1200" dirty="0">
              <a:solidFill>
                <a:srgbClr val="000000"/>
              </a:solidFill>
              <a:latin typeface="Times New Roman" pitchFamily="18" charset="0"/>
              <a:cs typeface="Times New Roman" panose="02020603050405020304" pitchFamily="18" charset="0"/>
            </a:endParaRPr>
          </a:p>
        </p:txBody>
      </p:sp>
    </p:spTree>
    <p:extLst>
      <p:ext uri="{BB962C8B-B14F-4D97-AF65-F5344CB8AC3E}">
        <p14:creationId xmlns:p14="http://schemas.microsoft.com/office/powerpoint/2010/main" val="1970517582"/>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9108-4A50-4E5C-9885-6BA13E07C1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2AF9D1FE-A88E-44D0-9E74-95EA1965A4CF}"/>
              </a:ext>
            </a:extLst>
          </p:cNvPr>
          <p:cNvSpPr>
            <a:spLocks noGrp="1"/>
          </p:cNvSpPr>
          <p:nvPr>
            <p:ph idx="1"/>
          </p:nvPr>
        </p:nvSpPr>
        <p:spPr>
          <a:xfrm>
            <a:off x="609600" y="670719"/>
            <a:ext cx="10972800" cy="4906963"/>
          </a:xfrm>
        </p:spPr>
        <p:txBody>
          <a:bodyPr/>
          <a:lstStyle/>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Zhao, Wei, et al. "IVCGAN: An Improved GAN for Voice Conversion." 2021 IEEE 5th Information Technology, Networking, Electronic and Automation Control Conference (ITNEC). Vol. 5. IEEE, 2021.</a:t>
            </a:r>
          </a:p>
          <a:p>
            <a:pPr marL="457200" lvl="1" indent="0">
              <a:buNone/>
            </a:pPr>
            <a:r>
              <a:rPr lang="en-IN" sz="1800" dirty="0">
                <a:solidFill>
                  <a:schemeClr val="tx1"/>
                </a:solidFill>
                <a:latin typeface="Times New Roman" panose="02020603050405020304" pitchFamily="18" charset="0"/>
                <a:cs typeface="Times New Roman" panose="02020603050405020304" pitchFamily="18" charset="0"/>
              </a:rPr>
              <a:t>In this paper, we propose a new voice conversion network based on GAN network, which is a voice conversion technique that relies on non-parallel data and is capable of converting samples of arbitrary duration. This network is called IVCGAN </a:t>
            </a:r>
          </a:p>
          <a:p>
            <a:endParaRPr lang="en-IN" dirty="0">
              <a:solidFill>
                <a:schemeClr val="tx1"/>
              </a:solidFill>
              <a:latin typeface="Times New Roman" panose="02020603050405020304" pitchFamily="18" charset="0"/>
              <a:cs typeface="Times New Roman" panose="02020603050405020304" pitchFamily="18" charset="0"/>
            </a:endParaRPr>
          </a:p>
          <a:p>
            <a:r>
              <a:rPr lang="en-IN" dirty="0" err="1">
                <a:solidFill>
                  <a:schemeClr val="tx1"/>
                </a:solidFill>
                <a:latin typeface="Times New Roman" panose="02020603050405020304" pitchFamily="18" charset="0"/>
                <a:cs typeface="Times New Roman" panose="02020603050405020304" pitchFamily="18" charset="0"/>
              </a:rPr>
              <a:t>Sisman</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Berrak</a:t>
            </a:r>
            <a:r>
              <a:rPr lang="en-IN" dirty="0">
                <a:solidFill>
                  <a:schemeClr val="tx1"/>
                </a:solidFill>
                <a:latin typeface="Times New Roman" panose="02020603050405020304" pitchFamily="18" charset="0"/>
                <a:cs typeface="Times New Roman" panose="02020603050405020304" pitchFamily="18" charset="0"/>
              </a:rPr>
              <a:t>, et al. "On the study of generative adversarial networks for cross-lingual voice conversion." 2019 IEEE Automatic Speech Recognition and Understanding Workshop (ASRU). IEEE, 2019.</a:t>
            </a:r>
          </a:p>
          <a:p>
            <a:pPr marL="400050" lvl="1" indent="0">
              <a:buNone/>
            </a:pPr>
            <a:r>
              <a:rPr lang="en-IN" sz="1800" dirty="0">
                <a:solidFill>
                  <a:schemeClr val="tx1"/>
                </a:solidFill>
                <a:latin typeface="Times New Roman" panose="02020603050405020304" pitchFamily="18" charset="0"/>
                <a:cs typeface="Times New Roman" panose="02020603050405020304" pitchFamily="18" charset="0"/>
              </a:rPr>
              <a:t>In this approach, we propose to use Generative Adversarial Networks (GANs) for cross-lingual voice-conversion. We further the studies on Variational Autoencoding Wasserstein GAN (VAW-GAN) and cycle-consistent adversarial network (</a:t>
            </a:r>
            <a:r>
              <a:rPr lang="en-IN" sz="1800" dirty="0" err="1">
                <a:solidFill>
                  <a:schemeClr val="tx1"/>
                </a:solidFill>
                <a:latin typeface="Times New Roman" panose="02020603050405020304" pitchFamily="18" charset="0"/>
                <a:cs typeface="Times New Roman" panose="02020603050405020304" pitchFamily="18" charset="0"/>
              </a:rPr>
              <a:t>CycleGAN</a:t>
            </a:r>
            <a:r>
              <a:rPr lang="en-IN" sz="1800" dirty="0">
                <a:solidFill>
                  <a:schemeClr val="tx1"/>
                </a:solidFill>
                <a:latin typeface="Times New Roman" panose="02020603050405020304" pitchFamily="18" charset="0"/>
                <a:cs typeface="Times New Roman" panose="02020603050405020304" pitchFamily="18" charset="0"/>
              </a:rPr>
              <a:t>), that are known to be effective for mono-lingual voice conversion.</a:t>
            </a:r>
          </a:p>
          <a:p>
            <a:pPr marL="400050" lvl="1" indent="0">
              <a:buNone/>
            </a:pPr>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551519"/>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7AB6-42C5-9669-A50A-22D925E78EC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8DB23C7-3DC3-5E7A-32FD-735C87F2B69A}"/>
              </a:ext>
            </a:extLst>
          </p:cNvPr>
          <p:cNvSpPr>
            <a:spLocks noGrp="1"/>
          </p:cNvSpPr>
          <p:nvPr>
            <p:ph idx="1"/>
          </p:nvPr>
        </p:nvSpPr>
        <p:spPr>
          <a:xfrm>
            <a:off x="441434" y="1066800"/>
            <a:ext cx="10972800" cy="4906963"/>
          </a:xfrm>
        </p:spPr>
        <p:txBody>
          <a:bodyPr/>
          <a:lstStyle/>
          <a:p>
            <a:r>
              <a:rPr lang="en-IN" sz="1800" dirty="0">
                <a:solidFill>
                  <a:schemeClr val="tx1"/>
                </a:solidFill>
                <a:latin typeface="Times New Roman" panose="02020603050405020304" pitchFamily="18" charset="0"/>
                <a:cs typeface="Times New Roman" panose="02020603050405020304" pitchFamily="18" charset="0"/>
              </a:rPr>
              <a:t>Wang, </a:t>
            </a:r>
            <a:r>
              <a:rPr lang="en-IN" sz="1800" dirty="0" err="1">
                <a:solidFill>
                  <a:schemeClr val="tx1"/>
                </a:solidFill>
                <a:latin typeface="Times New Roman" panose="02020603050405020304" pitchFamily="18" charset="0"/>
                <a:cs typeface="Times New Roman" panose="02020603050405020304" pitchFamily="18" charset="0"/>
              </a:rPr>
              <a:t>Disong</a:t>
            </a:r>
            <a:r>
              <a:rPr lang="en-IN" sz="1800" dirty="0">
                <a:solidFill>
                  <a:schemeClr val="tx1"/>
                </a:solidFill>
                <a:latin typeface="Times New Roman" panose="02020603050405020304" pitchFamily="18" charset="0"/>
                <a:cs typeface="Times New Roman" panose="02020603050405020304" pitchFamily="18" charset="0"/>
              </a:rPr>
              <a:t>, et al. "End-to-end voice conversion via cross-modal knowledge distillation for dysarthric speech reconstruction." ICASSP 2020-2020 IEEE International Conference on Acoustics, Speech and Signal Processing (ICASSP). IEEE, 2020.</a:t>
            </a:r>
          </a:p>
          <a:p>
            <a:r>
              <a:rPr lang="en-IN" sz="1800" dirty="0">
                <a:solidFill>
                  <a:schemeClr val="tx1"/>
                </a:solidFill>
                <a:latin typeface="Times New Roman" panose="02020603050405020304" pitchFamily="18" charset="0"/>
                <a:cs typeface="Times New Roman" panose="02020603050405020304" pitchFamily="18" charset="0"/>
              </a:rPr>
              <a:t>Huang, Wen-Chin, et al. "Towards identity preserving normal to dysarthric voice conversion." ICASSP 2022-2022 IEEE International Conference on Acoustics, Speech and Signal Processing (ICASSP). IEEE, 2022.</a:t>
            </a:r>
          </a:p>
          <a:p>
            <a:r>
              <a:rPr lang="en-IN" sz="1800" dirty="0">
                <a:solidFill>
                  <a:schemeClr val="tx1"/>
                </a:solidFill>
                <a:latin typeface="Times New Roman" panose="02020603050405020304" pitchFamily="18" charset="0"/>
                <a:cs typeface="Times New Roman" panose="02020603050405020304" pitchFamily="18" charset="0"/>
              </a:rPr>
              <a:t>Yang, Seung </a:t>
            </a:r>
            <a:r>
              <a:rPr lang="en-IN" sz="1800" dirty="0" err="1">
                <a:solidFill>
                  <a:schemeClr val="tx1"/>
                </a:solidFill>
                <a:latin typeface="Times New Roman" panose="02020603050405020304" pitchFamily="18" charset="0"/>
                <a:cs typeface="Times New Roman" panose="02020603050405020304" pitchFamily="18" charset="0"/>
              </a:rPr>
              <a:t>Hee</a:t>
            </a:r>
            <a:r>
              <a:rPr lang="en-IN" sz="1800" dirty="0">
                <a:solidFill>
                  <a:schemeClr val="tx1"/>
                </a:solidFill>
                <a:latin typeface="Times New Roman" panose="02020603050405020304" pitchFamily="18" charset="0"/>
                <a:cs typeface="Times New Roman" panose="02020603050405020304" pitchFamily="18" charset="0"/>
              </a:rPr>
              <a:t>, and </a:t>
            </a:r>
            <a:r>
              <a:rPr lang="en-IN" sz="1800" dirty="0" err="1">
                <a:solidFill>
                  <a:schemeClr val="tx1"/>
                </a:solidFill>
                <a:latin typeface="Times New Roman" panose="02020603050405020304" pitchFamily="18" charset="0"/>
                <a:cs typeface="Times New Roman" panose="02020603050405020304" pitchFamily="18" charset="0"/>
              </a:rPr>
              <a:t>Minhwa</a:t>
            </a:r>
            <a:r>
              <a:rPr lang="en-IN" sz="1800" dirty="0">
                <a:solidFill>
                  <a:schemeClr val="tx1"/>
                </a:solidFill>
                <a:latin typeface="Times New Roman" panose="02020603050405020304" pitchFamily="18" charset="0"/>
                <a:cs typeface="Times New Roman" panose="02020603050405020304" pitchFamily="18" charset="0"/>
              </a:rPr>
              <a:t> Chung. "Improving dysarthric speech intelligibility using cycle-consistent adversarial training." </a:t>
            </a:r>
            <a:r>
              <a:rPr lang="en-IN" sz="1800" dirty="0" err="1">
                <a:solidFill>
                  <a:schemeClr val="tx1"/>
                </a:solidFill>
                <a:latin typeface="Times New Roman" panose="02020603050405020304" pitchFamily="18" charset="0"/>
                <a:cs typeface="Times New Roman" panose="02020603050405020304" pitchFamily="18" charset="0"/>
              </a:rPr>
              <a:t>arXiv</a:t>
            </a:r>
            <a:r>
              <a:rPr lang="en-IN" sz="1800" dirty="0">
                <a:solidFill>
                  <a:schemeClr val="tx1"/>
                </a:solidFill>
                <a:latin typeface="Times New Roman" panose="02020603050405020304" pitchFamily="18" charset="0"/>
                <a:cs typeface="Times New Roman" panose="02020603050405020304" pitchFamily="18" charset="0"/>
              </a:rPr>
              <a:t> preprint arXiv:2001.04260 (2020).</a:t>
            </a:r>
          </a:p>
          <a:p>
            <a:r>
              <a:rPr lang="en-IN" sz="1800" dirty="0">
                <a:solidFill>
                  <a:schemeClr val="tx1"/>
                </a:solidFill>
                <a:latin typeface="Times New Roman" panose="02020603050405020304" pitchFamily="18" charset="0"/>
                <a:cs typeface="Times New Roman" panose="02020603050405020304" pitchFamily="18" charset="0"/>
              </a:rPr>
              <a:t>Huang, Wen-Chin, et al. "Towards identity preserving normal to dysarthric voice conversion." ICASSP 2022-2022 IEEE International Conference on Acoustics, Speech and Signal Processing (ICASSP). IEEE, 2022.</a:t>
            </a:r>
          </a:p>
          <a:p>
            <a:r>
              <a:rPr lang="en-IN" sz="1800" dirty="0">
                <a:solidFill>
                  <a:schemeClr val="tx1"/>
                </a:solidFill>
                <a:latin typeface="Times New Roman" panose="02020603050405020304" pitchFamily="18" charset="0"/>
                <a:cs typeface="Times New Roman" panose="02020603050405020304" pitchFamily="18" charset="0"/>
              </a:rPr>
              <a:t>Zhao, Wei, et al. "IVCGAN: An Improved GAN for Voice Conversion." 2021 IEEE 5th Information Technology, Networking, Electronic and Automation Control Conference (ITNEC). Vol. 5. IEEE, 2021.</a:t>
            </a:r>
          </a:p>
          <a:p>
            <a:r>
              <a:rPr lang="en-IN" sz="1800" dirty="0" err="1">
                <a:solidFill>
                  <a:schemeClr val="tx1"/>
                </a:solidFill>
                <a:latin typeface="Times New Roman" panose="02020603050405020304" pitchFamily="18" charset="0"/>
                <a:cs typeface="Times New Roman" panose="02020603050405020304" pitchFamily="18" charset="0"/>
              </a:rPr>
              <a:t>Sisman</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Berrak</a:t>
            </a:r>
            <a:r>
              <a:rPr lang="en-IN" sz="1800" dirty="0">
                <a:solidFill>
                  <a:schemeClr val="tx1"/>
                </a:solidFill>
                <a:latin typeface="Times New Roman" panose="02020603050405020304" pitchFamily="18" charset="0"/>
                <a:cs typeface="Times New Roman" panose="02020603050405020304" pitchFamily="18" charset="0"/>
              </a:rPr>
              <a:t>, et al. "On the study of generative adversarial networks for cross-lingual voice conversion." 2019 IEEE Automatic Speech Recognition and Understanding Workshop (ASRU). IEEE, 2019.</a:t>
            </a:r>
          </a:p>
          <a:p>
            <a:r>
              <a:rPr lang="en-IN" sz="1800" dirty="0" err="1">
                <a:solidFill>
                  <a:schemeClr val="tx1"/>
                </a:solidFill>
                <a:latin typeface="Times New Roman" panose="02020603050405020304" pitchFamily="18" charset="0"/>
                <a:cs typeface="Times New Roman" panose="02020603050405020304" pitchFamily="18" charset="0"/>
              </a:rPr>
              <a:t>Gatys</a:t>
            </a:r>
            <a:r>
              <a:rPr lang="en-IN" sz="1800" dirty="0">
                <a:solidFill>
                  <a:schemeClr val="tx1"/>
                </a:solidFill>
                <a:latin typeface="Times New Roman" panose="02020603050405020304" pitchFamily="18" charset="0"/>
                <a:cs typeface="Times New Roman" panose="02020603050405020304" pitchFamily="18" charset="0"/>
              </a:rPr>
              <a:t>, Leon A., Alexander S. Ecker, and Matthias </a:t>
            </a:r>
            <a:r>
              <a:rPr lang="en-IN" sz="1800" dirty="0" err="1">
                <a:solidFill>
                  <a:schemeClr val="tx1"/>
                </a:solidFill>
                <a:latin typeface="Times New Roman" panose="02020603050405020304" pitchFamily="18" charset="0"/>
                <a:cs typeface="Times New Roman" panose="02020603050405020304" pitchFamily="18" charset="0"/>
              </a:rPr>
              <a:t>Bethge</a:t>
            </a:r>
            <a:r>
              <a:rPr lang="en-IN" sz="1800" dirty="0">
                <a:solidFill>
                  <a:schemeClr val="tx1"/>
                </a:solidFill>
                <a:latin typeface="Times New Roman" panose="02020603050405020304" pitchFamily="18" charset="0"/>
                <a:cs typeface="Times New Roman" panose="02020603050405020304" pitchFamily="18" charset="0"/>
              </a:rPr>
              <a:t>. "Image style transfer using convolutional neural networks." Proceedings of the IEEE conference on computer vision and pattern recognition. 2016.</a:t>
            </a:r>
          </a:p>
          <a:p>
            <a:r>
              <a:rPr lang="en-IN" sz="1800" dirty="0">
                <a:solidFill>
                  <a:schemeClr val="tx1"/>
                </a:solidFill>
                <a:latin typeface="Times New Roman" panose="02020603050405020304" pitchFamily="18" charset="0"/>
                <a:cs typeface="Times New Roman" panose="02020603050405020304" pitchFamily="18" charset="0"/>
              </a:rPr>
              <a:t>Yan, Xiyu, et al. "Neural style transfer with content discrimination." 2019 IEEE International Conference on Multimedia &amp; Expo Workshops (ICMEW). IEEE, 2019.</a:t>
            </a:r>
          </a:p>
          <a:p>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234624"/>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7AB6-42C5-9669-A50A-22D925E78EC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8DB23C7-3DC3-5E7A-32FD-735C87F2B69A}"/>
              </a:ext>
            </a:extLst>
          </p:cNvPr>
          <p:cNvSpPr>
            <a:spLocks noGrp="1"/>
          </p:cNvSpPr>
          <p:nvPr>
            <p:ph idx="1"/>
          </p:nvPr>
        </p:nvSpPr>
        <p:spPr>
          <a:xfrm>
            <a:off x="441434" y="1066800"/>
            <a:ext cx="10972800" cy="4906963"/>
          </a:xfrm>
        </p:spPr>
        <p:txBody>
          <a:bodyPr/>
          <a:lstStyle/>
          <a:p>
            <a:endParaRPr lang="en-IN" sz="1800" dirty="0">
              <a:solidFill>
                <a:schemeClr val="tx1"/>
              </a:solidFill>
              <a:latin typeface="Times New Roman" panose="02020603050405020304" pitchFamily="18" charset="0"/>
              <a:cs typeface="Times New Roman" panose="02020603050405020304" pitchFamily="18" charset="0"/>
            </a:endParaRPr>
          </a:p>
          <a:p>
            <a:r>
              <a:rPr lang="en-IN" sz="1800" dirty="0" err="1">
                <a:solidFill>
                  <a:schemeClr val="tx1"/>
                </a:solidFill>
                <a:latin typeface="Times New Roman" panose="02020603050405020304" pitchFamily="18" charset="0"/>
                <a:cs typeface="Times New Roman" panose="02020603050405020304" pitchFamily="18" charset="0"/>
              </a:rPr>
              <a:t>AlBadawy</a:t>
            </a:r>
            <a:r>
              <a:rPr lang="en-IN" sz="1800" dirty="0">
                <a:solidFill>
                  <a:schemeClr val="tx1"/>
                </a:solidFill>
                <a:latin typeface="Times New Roman" panose="02020603050405020304" pitchFamily="18" charset="0"/>
                <a:cs typeface="Times New Roman" panose="02020603050405020304" pitchFamily="18" charset="0"/>
              </a:rPr>
              <a:t>, Ehab A., and </a:t>
            </a:r>
            <a:r>
              <a:rPr lang="en-IN" sz="1800" dirty="0" err="1">
                <a:solidFill>
                  <a:schemeClr val="tx1"/>
                </a:solidFill>
                <a:latin typeface="Times New Roman" panose="02020603050405020304" pitchFamily="18" charset="0"/>
                <a:cs typeface="Times New Roman" panose="02020603050405020304" pitchFamily="18" charset="0"/>
              </a:rPr>
              <a:t>Siwei</a:t>
            </a:r>
            <a:r>
              <a:rPr lang="en-IN" sz="1800" dirty="0">
                <a:solidFill>
                  <a:schemeClr val="tx1"/>
                </a:solidFill>
                <a:latin typeface="Times New Roman" panose="02020603050405020304" pitchFamily="18" charset="0"/>
                <a:cs typeface="Times New Roman" panose="02020603050405020304" pitchFamily="18" charset="0"/>
              </a:rPr>
              <a:t> </a:t>
            </a:r>
            <a:r>
              <a:rPr lang="en-IN" sz="1800" dirty="0" err="1">
                <a:solidFill>
                  <a:schemeClr val="tx1"/>
                </a:solidFill>
                <a:latin typeface="Times New Roman" panose="02020603050405020304" pitchFamily="18" charset="0"/>
                <a:cs typeface="Times New Roman" panose="02020603050405020304" pitchFamily="18" charset="0"/>
              </a:rPr>
              <a:t>Lyu</a:t>
            </a:r>
            <a:r>
              <a:rPr lang="en-IN" sz="1800" dirty="0">
                <a:solidFill>
                  <a:schemeClr val="tx1"/>
                </a:solidFill>
                <a:latin typeface="Times New Roman" panose="02020603050405020304" pitchFamily="18" charset="0"/>
                <a:cs typeface="Times New Roman" panose="02020603050405020304" pitchFamily="18" charset="0"/>
              </a:rPr>
              <a:t>. "Voice Conversion Using Speech-to-Speech Neuro-Style Transfer." </a:t>
            </a:r>
            <a:r>
              <a:rPr lang="en-IN" sz="1800" dirty="0" err="1">
                <a:solidFill>
                  <a:schemeClr val="tx1"/>
                </a:solidFill>
                <a:latin typeface="Times New Roman" panose="02020603050405020304" pitchFamily="18" charset="0"/>
                <a:cs typeface="Times New Roman" panose="02020603050405020304" pitchFamily="18" charset="0"/>
              </a:rPr>
              <a:t>Interspeech</a:t>
            </a:r>
            <a:r>
              <a:rPr lang="en-IN" sz="1800" dirty="0">
                <a:solidFill>
                  <a:schemeClr val="tx1"/>
                </a:solidFill>
                <a:latin typeface="Times New Roman" panose="02020603050405020304" pitchFamily="18" charset="0"/>
                <a:cs typeface="Times New Roman" panose="02020603050405020304" pitchFamily="18" charset="0"/>
              </a:rPr>
              <a:t>. 2020.</a:t>
            </a:r>
          </a:p>
          <a:p>
            <a:r>
              <a:rPr lang="en-IN" sz="1800" dirty="0">
                <a:solidFill>
                  <a:schemeClr val="tx1"/>
                </a:solidFill>
                <a:latin typeface="Times New Roman" panose="02020603050405020304" pitchFamily="18" charset="0"/>
                <a:cs typeface="Times New Roman" panose="02020603050405020304" pitchFamily="18" charset="0"/>
              </a:rPr>
              <a:t>An, </a:t>
            </a:r>
            <a:r>
              <a:rPr lang="en-IN" sz="1800" dirty="0" err="1">
                <a:solidFill>
                  <a:schemeClr val="tx1"/>
                </a:solidFill>
                <a:latin typeface="Times New Roman" panose="02020603050405020304" pitchFamily="18" charset="0"/>
                <a:cs typeface="Times New Roman" panose="02020603050405020304" pitchFamily="18" charset="0"/>
              </a:rPr>
              <a:t>Xiaochun</a:t>
            </a:r>
            <a:r>
              <a:rPr lang="en-IN" sz="1800" dirty="0">
                <a:solidFill>
                  <a:schemeClr val="tx1"/>
                </a:solidFill>
                <a:latin typeface="Times New Roman" panose="02020603050405020304" pitchFamily="18" charset="0"/>
                <a:cs typeface="Times New Roman" panose="02020603050405020304" pitchFamily="18" charset="0"/>
              </a:rPr>
              <a:t>, Frank K. Soong, and Lei </a:t>
            </a:r>
            <a:r>
              <a:rPr lang="en-IN" sz="1800" dirty="0" err="1">
                <a:solidFill>
                  <a:schemeClr val="tx1"/>
                </a:solidFill>
                <a:latin typeface="Times New Roman" panose="02020603050405020304" pitchFamily="18" charset="0"/>
                <a:cs typeface="Times New Roman" panose="02020603050405020304" pitchFamily="18" charset="0"/>
              </a:rPr>
              <a:t>Xie</a:t>
            </a:r>
            <a:r>
              <a:rPr lang="en-IN" sz="1800" dirty="0">
                <a:solidFill>
                  <a:schemeClr val="tx1"/>
                </a:solidFill>
                <a:latin typeface="Times New Roman" panose="02020603050405020304" pitchFamily="18" charset="0"/>
                <a:cs typeface="Times New Roman" panose="02020603050405020304" pitchFamily="18" charset="0"/>
              </a:rPr>
              <a:t>. "Disentangling style and speaker attributes for </a:t>
            </a:r>
            <a:r>
              <a:rPr lang="en-IN" sz="1800" dirty="0" err="1">
                <a:solidFill>
                  <a:schemeClr val="tx1"/>
                </a:solidFill>
                <a:latin typeface="Times New Roman" panose="02020603050405020304" pitchFamily="18" charset="0"/>
                <a:cs typeface="Times New Roman" panose="02020603050405020304" pitchFamily="18" charset="0"/>
              </a:rPr>
              <a:t>tts</a:t>
            </a:r>
            <a:r>
              <a:rPr lang="en-IN" sz="1800" dirty="0">
                <a:solidFill>
                  <a:schemeClr val="tx1"/>
                </a:solidFill>
                <a:latin typeface="Times New Roman" panose="02020603050405020304" pitchFamily="18" charset="0"/>
                <a:cs typeface="Times New Roman" panose="02020603050405020304" pitchFamily="18" charset="0"/>
              </a:rPr>
              <a:t> style transfer." IEEE/ACM Transactions on Audio, Speech, and Language Processing 30 (2022): 646-658.   </a:t>
            </a:r>
          </a:p>
          <a:p>
            <a:endParaRPr lang="en-IN" sz="1800"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015324"/>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9108-4A50-4E5C-9885-6BA13E07C1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2AF9D1FE-A88E-44D0-9E74-95EA1965A4CF}"/>
              </a:ext>
            </a:extLst>
          </p:cNvPr>
          <p:cNvSpPr>
            <a:spLocks noGrp="1"/>
          </p:cNvSpPr>
          <p:nvPr>
            <p:ph idx="1"/>
          </p:nvPr>
        </p:nvSpPr>
        <p:spPr/>
        <p:txBody>
          <a:bodyPr/>
          <a:lstStyle/>
          <a:p>
            <a:r>
              <a:rPr lang="en-IN" dirty="0" err="1">
                <a:solidFill>
                  <a:schemeClr val="tx1"/>
                </a:solidFill>
                <a:latin typeface="Times New Roman" panose="02020603050405020304" pitchFamily="18" charset="0"/>
                <a:cs typeface="Times New Roman" panose="02020603050405020304" pitchFamily="18" charset="0"/>
              </a:rPr>
              <a:t>Gatys</a:t>
            </a:r>
            <a:r>
              <a:rPr lang="en-IN" dirty="0">
                <a:solidFill>
                  <a:schemeClr val="tx1"/>
                </a:solidFill>
                <a:latin typeface="Times New Roman" panose="02020603050405020304" pitchFamily="18" charset="0"/>
                <a:cs typeface="Times New Roman" panose="02020603050405020304" pitchFamily="18" charset="0"/>
              </a:rPr>
              <a:t>, Leon A., Alexander S. Ecker, and Matthias </a:t>
            </a:r>
            <a:r>
              <a:rPr lang="en-IN" dirty="0" err="1">
                <a:solidFill>
                  <a:schemeClr val="tx1"/>
                </a:solidFill>
                <a:latin typeface="Times New Roman" panose="02020603050405020304" pitchFamily="18" charset="0"/>
                <a:cs typeface="Times New Roman" panose="02020603050405020304" pitchFamily="18" charset="0"/>
              </a:rPr>
              <a:t>Bethge</a:t>
            </a:r>
            <a:r>
              <a:rPr lang="en-IN" dirty="0">
                <a:solidFill>
                  <a:schemeClr val="tx1"/>
                </a:solidFill>
                <a:latin typeface="Times New Roman" panose="02020603050405020304" pitchFamily="18" charset="0"/>
                <a:cs typeface="Times New Roman" panose="02020603050405020304" pitchFamily="18" charset="0"/>
              </a:rPr>
              <a:t>. "Image style transfer using convolutional neural networks." Proceedings of the IEEE conference on computer vision and pattern recognition. 2016.</a:t>
            </a:r>
          </a:p>
          <a:p>
            <a:pPr marL="400050" lvl="1" indent="0">
              <a:buNone/>
            </a:pPr>
            <a:r>
              <a:rPr lang="en-IN" sz="1800" dirty="0">
                <a:solidFill>
                  <a:schemeClr val="tx1"/>
                </a:solidFill>
                <a:latin typeface="Times New Roman" panose="02020603050405020304" pitchFamily="18" charset="0"/>
                <a:cs typeface="Times New Roman" panose="02020603050405020304" pitchFamily="18" charset="0"/>
              </a:rPr>
              <a:t>This paper uses image representations derived from Convolutional Neural Networks optimised for object recognition, which make high level image information explicit </a:t>
            </a:r>
          </a:p>
          <a:p>
            <a:pPr marL="400050" lvl="1" indent="0">
              <a:buNone/>
            </a:pPr>
            <a:endParaRPr lang="en-IN" sz="1800" dirty="0">
              <a:latin typeface="Times New Roman" panose="02020603050405020304" pitchFamily="18" charset="0"/>
              <a:cs typeface="Times New Roman" panose="02020603050405020304" pitchFamily="18" charset="0"/>
            </a:endParaRPr>
          </a:p>
          <a:p>
            <a:pPr marL="400050" lvl="1" indent="0">
              <a:buNone/>
            </a:pPr>
            <a:endParaRPr lang="en-IN" sz="18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Yan, Xiyu, et al. "Neural style transfer with content discrimination." 2019 IEEE International Conference on Multimedia &amp; Expo Workshops (ICMEW). IEEE, 2019.</a:t>
            </a:r>
          </a:p>
          <a:p>
            <a:pPr marL="457200" lvl="1" indent="0">
              <a:buNone/>
            </a:pPr>
            <a:r>
              <a:rPr lang="en-IN" sz="1800" dirty="0">
                <a:solidFill>
                  <a:schemeClr val="tx1"/>
                </a:solidFill>
                <a:latin typeface="Times New Roman" panose="02020603050405020304" pitchFamily="18" charset="0"/>
                <a:cs typeface="Times New Roman" panose="02020603050405020304" pitchFamily="18" charset="0"/>
              </a:rPr>
              <a:t>This paper proposes a novel content- aware neural style transfer algorithm by taking account of variations of image contents (e.g., smooth, salient regions). </a:t>
            </a:r>
          </a:p>
          <a:p>
            <a:pPr lvl="1"/>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306501"/>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9108-4A50-4E5C-9885-6BA13E07C1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2AF9D1FE-A88E-44D0-9E74-95EA1965A4CF}"/>
              </a:ext>
            </a:extLst>
          </p:cNvPr>
          <p:cNvSpPr>
            <a:spLocks noGrp="1"/>
          </p:cNvSpPr>
          <p:nvPr>
            <p:ph idx="1"/>
          </p:nvPr>
        </p:nvSpPr>
        <p:spPr/>
        <p:txBody>
          <a:bodyPr/>
          <a:lstStyle/>
          <a:p>
            <a:endParaRPr lang="en-IN" dirty="0">
              <a:solidFill>
                <a:schemeClr val="tx1"/>
              </a:solidFill>
              <a:latin typeface="Times New Roman" panose="02020603050405020304" pitchFamily="18" charset="0"/>
              <a:cs typeface="Times New Roman" panose="02020603050405020304" pitchFamily="18" charset="0"/>
            </a:endParaRPr>
          </a:p>
          <a:p>
            <a:r>
              <a:rPr lang="en-IN" dirty="0" err="1">
                <a:solidFill>
                  <a:schemeClr val="tx1"/>
                </a:solidFill>
                <a:latin typeface="Times New Roman" panose="02020603050405020304" pitchFamily="18" charset="0"/>
                <a:cs typeface="Times New Roman" panose="02020603050405020304" pitchFamily="18" charset="0"/>
              </a:rPr>
              <a:t>AlBadawy</a:t>
            </a:r>
            <a:r>
              <a:rPr lang="en-IN" dirty="0">
                <a:solidFill>
                  <a:schemeClr val="tx1"/>
                </a:solidFill>
                <a:latin typeface="Times New Roman" panose="02020603050405020304" pitchFamily="18" charset="0"/>
                <a:cs typeface="Times New Roman" panose="02020603050405020304" pitchFamily="18" charset="0"/>
              </a:rPr>
              <a:t>, Ehab A., and </a:t>
            </a:r>
            <a:r>
              <a:rPr lang="en-IN" dirty="0" err="1">
                <a:solidFill>
                  <a:schemeClr val="tx1"/>
                </a:solidFill>
                <a:latin typeface="Times New Roman" panose="02020603050405020304" pitchFamily="18" charset="0"/>
                <a:cs typeface="Times New Roman" panose="02020603050405020304" pitchFamily="18" charset="0"/>
              </a:rPr>
              <a:t>Siwei</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Lyu</a:t>
            </a:r>
            <a:r>
              <a:rPr lang="en-IN" dirty="0">
                <a:solidFill>
                  <a:schemeClr val="tx1"/>
                </a:solidFill>
                <a:latin typeface="Times New Roman" panose="02020603050405020304" pitchFamily="18" charset="0"/>
                <a:cs typeface="Times New Roman" panose="02020603050405020304" pitchFamily="18" charset="0"/>
              </a:rPr>
              <a:t>. "Voice Conversion Using Speech-to-Speech Neuro-Style Transfer." </a:t>
            </a:r>
            <a:r>
              <a:rPr lang="en-IN" dirty="0" err="1">
                <a:solidFill>
                  <a:schemeClr val="tx1"/>
                </a:solidFill>
                <a:latin typeface="Times New Roman" panose="02020603050405020304" pitchFamily="18" charset="0"/>
                <a:cs typeface="Times New Roman" panose="02020603050405020304" pitchFamily="18" charset="0"/>
              </a:rPr>
              <a:t>Interspeech</a:t>
            </a:r>
            <a:r>
              <a:rPr lang="en-IN" dirty="0">
                <a:solidFill>
                  <a:schemeClr val="tx1"/>
                </a:solidFill>
                <a:latin typeface="Times New Roman" panose="02020603050405020304" pitchFamily="18" charset="0"/>
                <a:cs typeface="Times New Roman" panose="02020603050405020304" pitchFamily="18" charset="0"/>
              </a:rPr>
              <a:t>. 2020.</a:t>
            </a:r>
          </a:p>
          <a:p>
            <a:pPr marL="400050" lvl="1" indent="0">
              <a:buNone/>
            </a:pPr>
            <a:r>
              <a:rPr lang="en-IN" sz="1800" dirty="0">
                <a:solidFill>
                  <a:schemeClr val="tx1"/>
                </a:solidFill>
                <a:latin typeface="Times New Roman" panose="02020603050405020304" pitchFamily="18" charset="0"/>
                <a:cs typeface="Times New Roman" panose="02020603050405020304" pitchFamily="18" charset="0"/>
              </a:rPr>
              <a:t>In this, we introduce a deep learning-based approach to do voice conversion with speech style transfer across different speakers  with the help of VAE and GAN with a 0.001% EER</a:t>
            </a:r>
          </a:p>
          <a:p>
            <a:pPr marL="400050" lvl="1" indent="0">
              <a:buNone/>
            </a:pPr>
            <a:endParaRPr lang="en-IN" sz="1800" dirty="0">
              <a:latin typeface="Times New Roman" panose="02020603050405020304" pitchFamily="18" charset="0"/>
              <a:cs typeface="Times New Roman" panose="02020603050405020304" pitchFamily="18" charset="0"/>
            </a:endParaRPr>
          </a:p>
          <a:p>
            <a:pPr marL="400050" lvl="1" indent="0">
              <a:buNone/>
            </a:pPr>
            <a:endParaRPr lang="en-IN" sz="18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An, </a:t>
            </a:r>
            <a:r>
              <a:rPr lang="en-IN" dirty="0" err="1">
                <a:solidFill>
                  <a:schemeClr val="tx1"/>
                </a:solidFill>
                <a:latin typeface="Times New Roman" panose="02020603050405020304" pitchFamily="18" charset="0"/>
                <a:cs typeface="Times New Roman" panose="02020603050405020304" pitchFamily="18" charset="0"/>
              </a:rPr>
              <a:t>Xiaochun</a:t>
            </a:r>
            <a:r>
              <a:rPr lang="en-IN" dirty="0">
                <a:solidFill>
                  <a:schemeClr val="tx1"/>
                </a:solidFill>
                <a:latin typeface="Times New Roman" panose="02020603050405020304" pitchFamily="18" charset="0"/>
                <a:cs typeface="Times New Roman" panose="02020603050405020304" pitchFamily="18" charset="0"/>
              </a:rPr>
              <a:t>, Frank K. Soong, and Lei </a:t>
            </a:r>
            <a:r>
              <a:rPr lang="en-IN" dirty="0" err="1">
                <a:solidFill>
                  <a:schemeClr val="tx1"/>
                </a:solidFill>
                <a:latin typeface="Times New Roman" panose="02020603050405020304" pitchFamily="18" charset="0"/>
                <a:cs typeface="Times New Roman" panose="02020603050405020304" pitchFamily="18" charset="0"/>
              </a:rPr>
              <a:t>Xie</a:t>
            </a:r>
            <a:r>
              <a:rPr lang="en-IN" dirty="0">
                <a:solidFill>
                  <a:schemeClr val="tx1"/>
                </a:solidFill>
                <a:latin typeface="Times New Roman" panose="02020603050405020304" pitchFamily="18" charset="0"/>
                <a:cs typeface="Times New Roman" panose="02020603050405020304" pitchFamily="18" charset="0"/>
              </a:rPr>
              <a:t>. "Disentangling style and speaker attributes for </a:t>
            </a:r>
            <a:r>
              <a:rPr lang="en-IN" dirty="0" err="1">
                <a:solidFill>
                  <a:schemeClr val="tx1"/>
                </a:solidFill>
                <a:latin typeface="Times New Roman" panose="02020603050405020304" pitchFamily="18" charset="0"/>
                <a:cs typeface="Times New Roman" panose="02020603050405020304" pitchFamily="18" charset="0"/>
              </a:rPr>
              <a:t>tts</a:t>
            </a:r>
            <a:r>
              <a:rPr lang="en-IN" dirty="0">
                <a:solidFill>
                  <a:schemeClr val="tx1"/>
                </a:solidFill>
                <a:latin typeface="Times New Roman" panose="02020603050405020304" pitchFamily="18" charset="0"/>
                <a:cs typeface="Times New Roman" panose="02020603050405020304" pitchFamily="18" charset="0"/>
              </a:rPr>
              <a:t> style transfer." IEEE/ACM Transactions on Audio, Speech, and Language Processing 30 (2022): 646-658.   </a:t>
            </a:r>
          </a:p>
          <a:p>
            <a:pPr marL="457200" lvl="1" indent="0">
              <a:buNone/>
            </a:pPr>
            <a:r>
              <a:rPr lang="en-IN" sz="1800" dirty="0">
                <a:solidFill>
                  <a:schemeClr val="tx1"/>
                </a:solidFill>
                <a:latin typeface="Times New Roman" panose="02020603050405020304" pitchFamily="18" charset="0"/>
                <a:cs typeface="Times New Roman" panose="02020603050405020304" pitchFamily="18" charset="0"/>
              </a:rPr>
              <a:t>An inverse autoregressive flow (IAF) technique is first introduced to improve the variational inference for learning an expressive style representation. A speaker encoder network is then developed for learning a discriminative speaker embedding, which is jointly trained with the rest neural TTS modules</a:t>
            </a: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2372338"/>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7395-DB58-4820-9377-B51022056E3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Challenges </a:t>
            </a:r>
          </a:p>
        </p:txBody>
      </p:sp>
      <p:sp>
        <p:nvSpPr>
          <p:cNvPr id="3" name="Content Placeholder 2">
            <a:extLst>
              <a:ext uri="{FF2B5EF4-FFF2-40B4-BE49-F238E27FC236}">
                <a16:creationId xmlns:a16="http://schemas.microsoft.com/office/drawing/2014/main" id="{60B0C294-5595-411E-BFA0-861EEF83A5D0}"/>
              </a:ext>
            </a:extLst>
          </p:cNvPr>
          <p:cNvSpPr>
            <a:spLocks noGrp="1"/>
          </p:cNvSpPr>
          <p:nvPr>
            <p:ph idx="1"/>
          </p:nvPr>
        </p:nvSpPr>
        <p:spPr/>
        <p: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Limited amount of dysarthric speech available</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Variations in phonemes is speaker dependent </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Word labelling might be incorrect due to low intelligibility and accent differences.</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Enhanced speech may not sound exactly like the normal speech due to other noise factors.  </a:t>
            </a:r>
          </a:p>
          <a:p>
            <a:pPr>
              <a:lnSpc>
                <a:spcPct val="150000"/>
              </a:lnSpc>
            </a:pPr>
            <a:r>
              <a:rPr lang="en-US" dirty="0">
                <a:solidFill>
                  <a:schemeClr val="tx1"/>
                </a:solidFill>
                <a:latin typeface="Times New Roman" panose="02020603050405020304" pitchFamily="18" charset="0"/>
                <a:cs typeface="Times New Roman" panose="02020603050405020304" pitchFamily="18" charset="0"/>
              </a:rPr>
              <a:t>Influence or weight of style image is extremely high at times</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pPr>
              <a:lnSpc>
                <a:spcPct val="200000"/>
              </a:lnSpc>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693024"/>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7B13-1D52-1D64-DA90-0C852C4709E3}"/>
              </a:ext>
            </a:extLst>
          </p:cNvPr>
          <p:cNvSpPr>
            <a:spLocks noGrp="1"/>
          </p:cNvSpPr>
          <p:nvPr>
            <p:ph type="title"/>
          </p:nvPr>
        </p:nvSpPr>
        <p:spPr>
          <a:xfrm>
            <a:off x="609600" y="282730"/>
            <a:ext cx="10972800" cy="792162"/>
          </a:xfrm>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B2F78E66-005B-36D6-379E-0A8CDA6724B6}"/>
              </a:ext>
            </a:extLst>
          </p:cNvPr>
          <p:cNvSpPr>
            <a:spLocks noGrp="1"/>
          </p:cNvSpPr>
          <p:nvPr>
            <p:ph idx="1"/>
          </p:nvPr>
        </p:nvSpPr>
        <p:spPr>
          <a:xfrm>
            <a:off x="609600" y="1227295"/>
            <a:ext cx="10972800" cy="4906963"/>
          </a:xfrm>
        </p:spPr>
        <p:txBody>
          <a:bodyPr/>
          <a:lstStyle/>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 novel approach to enhance dysarthric speech by employing Neural style transfer to do zero shot learning. </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We attempt to preserve speaker identity in such a way that the meaning of the message is not compromised.  </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We adopt a deep learning model which enhances slurred speech into normal recognizable sentences and words, thereby, making it easier  to understand the message to be conveyed. </a:t>
            </a:r>
          </a:p>
          <a:p>
            <a:pPr>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768442"/>
      </p:ext>
    </p:extLst>
  </p:cSld>
  <p:clrMapOvr>
    <a:masterClrMapping/>
  </p:clrMapOvr>
  <p:transition>
    <p:wipe dir="d"/>
  </p:transition>
</p:sld>
</file>

<file path=ppt/theme/theme1.xml><?xml version="1.0" encoding="utf-8"?>
<a:theme xmlns:a="http://schemas.openxmlformats.org/drawingml/2006/main" name="SS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Comic Sans MS"/>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8E9540F8-C56E-444C-ACB3-A860CA9AFDC0}" vid="{4ACF5BCF-BEF1-4540-B07B-0840E8236B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SSN</Template>
  <TotalTime>9102</TotalTime>
  <Words>3244</Words>
  <Application>Microsoft Office PowerPoint</Application>
  <PresentationFormat>Widescreen</PresentationFormat>
  <Paragraphs>305</Paragraphs>
  <Slides>51</Slides>
  <Notes>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Comic Sans MS</vt:lpstr>
      <vt:lpstr>Tahoma</vt:lpstr>
      <vt:lpstr>Times New Roman</vt:lpstr>
      <vt:lpstr>SSN</vt:lpstr>
      <vt:lpstr>Enhancing Slurred Speech: A Deep Learning Approach</vt:lpstr>
      <vt:lpstr>Problem Statement</vt:lpstr>
      <vt:lpstr>Literature Survey</vt:lpstr>
      <vt:lpstr>Literature Survey</vt:lpstr>
      <vt:lpstr>Literature Survey</vt:lpstr>
      <vt:lpstr>Literature Survey</vt:lpstr>
      <vt:lpstr>Literature Survey</vt:lpstr>
      <vt:lpstr>Challenges </vt:lpstr>
      <vt:lpstr>Objectives</vt:lpstr>
      <vt:lpstr>Objectives</vt:lpstr>
      <vt:lpstr>Existing SOTA ASR drawback – Whisper Inferencing</vt:lpstr>
      <vt:lpstr>Proposed Methodology</vt:lpstr>
      <vt:lpstr>Melspectrograms – dysarthric vs control</vt:lpstr>
      <vt:lpstr>Melspectrograms – Synthesized</vt:lpstr>
      <vt:lpstr>Architecture</vt:lpstr>
      <vt:lpstr>System Architecture </vt:lpstr>
      <vt:lpstr>System Architecture </vt:lpstr>
      <vt:lpstr>System Architecture </vt:lpstr>
      <vt:lpstr>System Architecture </vt:lpstr>
      <vt:lpstr>Dataset - TORGO</vt:lpstr>
      <vt:lpstr>Dataset - TORGO</vt:lpstr>
      <vt:lpstr>Dataset – TORGO </vt:lpstr>
      <vt:lpstr>Dataset – TORGO </vt:lpstr>
      <vt:lpstr>Algorithm </vt:lpstr>
      <vt:lpstr>Implementation</vt:lpstr>
      <vt:lpstr>Implementation</vt:lpstr>
      <vt:lpstr>Implementation – VGG 19 Input and Structure</vt:lpstr>
      <vt:lpstr>Implementation – Mel Spectrogram to Tiff</vt:lpstr>
      <vt:lpstr>Implementation – Weights</vt:lpstr>
      <vt:lpstr>Implementation – Loss Layers</vt:lpstr>
      <vt:lpstr>Comparative Study </vt:lpstr>
      <vt:lpstr>Comparative Study </vt:lpstr>
      <vt:lpstr>Results – “AIR”</vt:lpstr>
      <vt:lpstr>Results – “DARK”</vt:lpstr>
      <vt:lpstr>Evaluation Metrics - Mean Opinion Scores </vt:lpstr>
      <vt:lpstr>Evaluation of Metrics – Itakura Saito Distances </vt:lpstr>
      <vt:lpstr>Evaluation of Metrics – Itakura Saito Distances </vt:lpstr>
      <vt:lpstr>Evaluation of Metrics – Itakura Saito Distances </vt:lpstr>
      <vt:lpstr>Evaluation of Metrics – Itakura Saito Distances </vt:lpstr>
      <vt:lpstr>Evaluation of Metrics – Itakura Saito Distances </vt:lpstr>
      <vt:lpstr>Evaluation of Metrics – Itakura Saito Distances </vt:lpstr>
      <vt:lpstr>Evaluation of Metrics – Itakura Saito Distances </vt:lpstr>
      <vt:lpstr>Evaluation of Metrics – Itakura Saito Distances </vt:lpstr>
      <vt:lpstr>Evaluation Metrics – LP Spectra</vt:lpstr>
      <vt:lpstr>Evaluation Metrics – LP Spectra</vt:lpstr>
      <vt:lpstr>Evaluation Metrics – LP Spectra</vt:lpstr>
      <vt:lpstr>Evaluation Metrics – LP Spectra</vt:lpstr>
      <vt:lpstr>Summary</vt:lpstr>
      <vt:lpstr>Conclusion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Motion and 2D Optical Flow</dc:title>
  <dc:creator>Sree Sharmila T</dc:creator>
  <cp:lastModifiedBy>Harshitaa Yarramsetti</cp:lastModifiedBy>
  <cp:revision>156</cp:revision>
  <cp:lastPrinted>2022-04-02T10:13:45Z</cp:lastPrinted>
  <dcterms:created xsi:type="dcterms:W3CDTF">2022-03-31T03:16:14Z</dcterms:created>
  <dcterms:modified xsi:type="dcterms:W3CDTF">2023-04-30T16:31:46Z</dcterms:modified>
</cp:coreProperties>
</file>